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44"/>
  </p:notesMasterIdLst>
  <p:handoutMasterIdLst>
    <p:handoutMasterId r:id="rId45"/>
  </p:handoutMasterIdLst>
  <p:sldIdLst>
    <p:sldId id="669" r:id="rId6"/>
    <p:sldId id="674" r:id="rId7"/>
    <p:sldId id="654" r:id="rId8"/>
    <p:sldId id="652" r:id="rId9"/>
    <p:sldId id="653" r:id="rId10"/>
    <p:sldId id="639" r:id="rId11"/>
    <p:sldId id="685" r:id="rId12"/>
    <p:sldId id="657" r:id="rId13"/>
    <p:sldId id="662" r:id="rId14"/>
    <p:sldId id="663" r:id="rId15"/>
    <p:sldId id="670" r:id="rId16"/>
    <p:sldId id="682" r:id="rId17"/>
    <p:sldId id="697" r:id="rId18"/>
    <p:sldId id="688" r:id="rId19"/>
    <p:sldId id="721" r:id="rId20"/>
    <p:sldId id="614" r:id="rId21"/>
    <p:sldId id="605" r:id="rId22"/>
    <p:sldId id="698" r:id="rId23"/>
    <p:sldId id="699" r:id="rId24"/>
    <p:sldId id="700" r:id="rId25"/>
    <p:sldId id="620" r:id="rId26"/>
    <p:sldId id="623" r:id="rId27"/>
    <p:sldId id="665" r:id="rId28"/>
    <p:sldId id="701" r:id="rId29"/>
    <p:sldId id="666" r:id="rId30"/>
    <p:sldId id="624" r:id="rId31"/>
    <p:sldId id="625" r:id="rId32"/>
    <p:sldId id="668" r:id="rId33"/>
    <p:sldId id="718" r:id="rId34"/>
    <p:sldId id="689" r:id="rId35"/>
    <p:sldId id="717" r:id="rId36"/>
    <p:sldId id="568" r:id="rId37"/>
    <p:sldId id="572" r:id="rId38"/>
    <p:sldId id="719" r:id="rId39"/>
    <p:sldId id="705" r:id="rId40"/>
    <p:sldId id="706" r:id="rId41"/>
    <p:sldId id="720" r:id="rId42"/>
    <p:sldId id="630" r:id="rId43"/>
  </p:sldIdLst>
  <p:sldSz cx="12192000" cy="6858000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3949" userDrawn="1">
          <p15:clr>
            <a:srgbClr val="A4A3A4"/>
          </p15:clr>
        </p15:guide>
        <p15:guide id="20" pos="344" userDrawn="1">
          <p15:clr>
            <a:srgbClr val="A4A3A4"/>
          </p15:clr>
        </p15:guide>
        <p15:guide id="21" pos="72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99"/>
    <a:srgbClr val="E7E7E8"/>
    <a:srgbClr val="2FBDD5"/>
    <a:srgbClr val="4D4D4D"/>
    <a:srgbClr val="4F5683"/>
    <a:srgbClr val="88DAE7"/>
    <a:srgbClr val="242C65"/>
    <a:srgbClr val="CDD0D1"/>
    <a:srgbClr val="C9CCD7"/>
    <a:srgbClr val="D7F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95" autoAdjust="0"/>
    <p:restoredTop sz="81581" autoAdjust="0"/>
  </p:normalViewPr>
  <p:slideViewPr>
    <p:cSldViewPr snapToGrid="0">
      <p:cViewPr varScale="1">
        <p:scale>
          <a:sx n="169" d="100"/>
          <a:sy n="169" d="100"/>
        </p:scale>
        <p:origin x="2800" y="184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1167"/>
        <p:guide pos="3949"/>
        <p:guide pos="344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commentAuthors" Target="commentAuthor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1731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992" y="0"/>
            <a:ext cx="3078427" cy="511731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7F5E9BF7-95E4-A242-BA1D-05FDCF603BE6}" type="datetime1">
              <a:rPr lang="en-US" smtClean="0"/>
              <a:t>10/15/24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6"/>
            <a:ext cx="3078427" cy="511731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992" y="9721106"/>
            <a:ext cx="3078427" cy="511731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0.pn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tiff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jpeg>
</file>

<file path=ppt/media/image5.png>
</file>

<file path=ppt/media/image50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1731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1731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65DBCB1-0306-AD41-9452-11E7C08D5C04}" type="datetime1">
              <a:rPr lang="en-US" smtClean="0"/>
              <a:t>10/15/24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21487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8427" cy="511731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2" y="9721106"/>
            <a:ext cx="3078427" cy="511731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1288" y="768350"/>
            <a:ext cx="6821487" cy="3838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26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7321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8141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540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50000"/>
              </a:lnSpc>
              <a:buClrTx/>
            </a:pP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Automated cars</a:t>
            </a:r>
          </a:p>
          <a:p>
            <a:pPr>
              <a:lnSpc>
                <a:spcPct val="150000"/>
              </a:lnSpc>
            </a:pP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Real-time bidding (</a:t>
            </a:r>
            <a:r>
              <a:rPr lang="en-US" sz="1300" dirty="0" err="1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RTB</a:t>
            </a: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)</a:t>
            </a:r>
          </a:p>
          <a:p>
            <a:pPr lvl="0">
              <a:lnSpc>
                <a:spcPct val="150000"/>
              </a:lnSpc>
              <a:buClrTx/>
            </a:pP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Stock exchange</a:t>
            </a:r>
          </a:p>
          <a:p>
            <a:pPr lvl="0">
              <a:lnSpc>
                <a:spcPct val="150000"/>
              </a:lnSpc>
              <a:buClrTx/>
            </a:pP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Telemedicine</a:t>
            </a:r>
          </a:p>
          <a:p>
            <a:pPr lvl="0">
              <a:lnSpc>
                <a:spcPct val="150000"/>
              </a:lnSpc>
              <a:buClrTx/>
            </a:pP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Blockchain</a:t>
            </a:r>
          </a:p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322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255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0050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3993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3350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855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176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1860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9326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8485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0974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5632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4768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3726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7122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2119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005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602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1520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80336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275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8956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r>
              <a:rPr lang="en-US" sz="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Consistency: Availability</a:t>
            </a:r>
            <a:r>
              <a:rPr lang="en-US" sz="800" dirty="0">
                <a:solidFill>
                  <a:srgbClr val="26262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correlates with </a:t>
            </a:r>
            <a:r>
              <a:rPr lang="en-US" sz="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revenue</a:t>
            </a:r>
            <a:r>
              <a:rPr lang="en-US" sz="800" dirty="0">
                <a:solidFill>
                  <a:srgbClr val="26262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and </a:t>
            </a:r>
            <a:r>
              <a:rPr lang="en-US" sz="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consistency</a:t>
            </a:r>
            <a:r>
              <a:rPr lang="en-US" sz="800" dirty="0">
                <a:solidFill>
                  <a:srgbClr val="26262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generally does </a:t>
            </a:r>
            <a:r>
              <a:rPr lang="en-US" sz="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not.</a:t>
            </a:r>
          </a:p>
          <a:p>
            <a:pPr defTabSz="966612">
              <a:defRPr/>
            </a:pPr>
            <a:endParaRPr lang="en-US" sz="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defTabSz="966612">
              <a:defRPr/>
            </a:pPr>
            <a:r>
              <a:rPr lang="en-US" sz="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Availability: partial availably ?</a:t>
            </a:r>
          </a:p>
          <a:p>
            <a:pPr defTabSz="966612">
              <a:defRPr/>
            </a:pPr>
            <a:endParaRPr lang="en-US" sz="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defTabSz="966612">
              <a:defRPr/>
            </a:pPr>
            <a:endParaRPr lang="en-US" sz="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en-US" sz="800" dirty="0">
                <a:solidFill>
                  <a:srgbClr val="444444"/>
                </a:solidFill>
                <a:latin typeface="Arial Black" panose="020B0A04020102020204" pitchFamily="34" charset="0"/>
              </a:rPr>
              <a:t>100% PERFECT</a:t>
            </a:r>
          </a:p>
          <a:p>
            <a:pPr algn="ctr"/>
            <a:endParaRPr lang="en-US" sz="800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800" dirty="0">
                <a:solidFill>
                  <a:srgbClr val="444444"/>
                </a:solidFill>
                <a:latin typeface="Arial Black" panose="020B0A04020102020204" pitchFamily="34" charset="0"/>
              </a:rPr>
              <a:t>= $$$$$</a:t>
            </a:r>
          </a:p>
          <a:p>
            <a:pPr defTabSz="966612">
              <a:defRPr/>
            </a:pPr>
            <a:endParaRPr lang="en-US" sz="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defTabSz="966612">
              <a:defRPr/>
            </a:pPr>
            <a:endParaRPr lang="en-US" sz="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defTabSz="966612">
              <a:defRPr/>
            </a:pPr>
            <a:endParaRPr lang="en-US" sz="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defTabSz="966612">
              <a:defRPr/>
            </a:pPr>
            <a:endParaRPr lang="en-US" sz="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defTabSz="966612">
              <a:defRPr/>
            </a:pPr>
            <a:endParaRPr lang="en-US" sz="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defTabSz="966612">
              <a:defRPr/>
            </a:pPr>
            <a:endParaRPr lang="en-US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274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301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95127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6043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37498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996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137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00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29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604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906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079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926332"/>
            <a:ext cx="1038225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767821" y="3477648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767821" y="1630376"/>
            <a:ext cx="54864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767821" y="5324921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490133" y="14224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4114800" y="12065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490133" y="32385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4114800" y="30226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490133" y="50800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4114800" y="48641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2"/>
            <a:ext cx="8610608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12192000" y="943718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370488" y="1761513"/>
            <a:ext cx="524256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5" y="1761513"/>
            <a:ext cx="524256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533340" y="256310"/>
            <a:ext cx="1514057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33398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1792" y="0"/>
            <a:ext cx="354020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041131" y="939062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8910695" y="1422400"/>
            <a:ext cx="3048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ipsum dolor sit amet, minum consec tetur adipiscing elit.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Mauris sit amet enim eget odio lorem venenatis egestas. Donec vitae molestie enim.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Aenean id mauris adipiscing accumsan, iaculis urna sit amet, facilisis velit.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95633" y="757317"/>
            <a:ext cx="304499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910696" y="200558"/>
            <a:ext cx="1514057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835375" y="3197413"/>
            <a:ext cx="10099325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2189686" y="0"/>
            <a:ext cx="16571371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08"/>
          <a:ext cx="12192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433" y="5455612"/>
            <a:ext cx="85344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42434" y="4466210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3048469" y="504826"/>
            <a:ext cx="188212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764117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34187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9964" y="1439863"/>
            <a:ext cx="11241024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84" indent="-210312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36" indent="-173736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705600" y="910939"/>
            <a:ext cx="54864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57912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6" marR="0" indent="-173736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4064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8128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990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256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62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942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208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038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304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0086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9352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3810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6858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9906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12192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1214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4262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10358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7310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3352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400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48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12192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8153" y="6560478"/>
            <a:ext cx="1991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221117" y="6564320"/>
            <a:ext cx="3088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DIFFERENT SHAPES OF</a:t>
            </a:r>
            <a:r>
              <a:rPr lang="hu-HU" sz="800" b="0" i="0" kern="0" spc="20" baseline="0" dirty="0">
                <a:solidFill>
                  <a:schemeClr val="accent1"/>
                </a:solidFill>
                <a:latin typeface="Trebuchet MS"/>
                <a:cs typeface="Trebuchet MS"/>
              </a:rPr>
              <a:t> DATA</a:t>
            </a:r>
            <a:endParaRPr lang="en-US" sz="800" b="0" i="0" kern="0" spc="20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311399" y="6589746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  <p:sldLayoutId id="2147483742" r:id="rId4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30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30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30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30.png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38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3097336" y="5648108"/>
            <a:ext cx="6400800" cy="381000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OCTOBER 2024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89570" y="5658559"/>
            <a:ext cx="2113143" cy="360099"/>
          </a:xfrm>
          <a:solidFill>
            <a:srgbClr val="00B050"/>
          </a:solidFill>
        </p:spPr>
        <p:txBody>
          <a:bodyPr/>
          <a:lstStyle/>
          <a:p>
            <a:r>
              <a:rPr lang="en-US" dirty="0"/>
              <a:t>Laszlo Sallo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29205" y="2853054"/>
            <a:ext cx="11043780" cy="1875963"/>
          </a:xfrm>
        </p:spPr>
        <p:txBody>
          <a:bodyPr/>
          <a:lstStyle/>
          <a:p>
            <a:r>
              <a:rPr lang="en-US" sz="3600" dirty="0"/>
              <a:t>DATA ENGINEERING 1</a:t>
            </a:r>
          </a:p>
          <a:p>
            <a:endParaRPr lang="en-US" sz="3600"/>
          </a:p>
          <a:p>
            <a:endParaRPr lang="en-US" sz="3600" dirty="0"/>
          </a:p>
          <a:p>
            <a:r>
              <a:rPr lang="en-US" sz="3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TRADEOFFS OF DATA ARCHITECTURES</a:t>
            </a:r>
          </a:p>
        </p:txBody>
      </p:sp>
      <p:pic>
        <p:nvPicPr>
          <p:cNvPr id="1026" name="Picture 2" descr="https://www.ceu.edu/sites/default/files/media/user-5/ceulogo_0_1.jpg"/>
          <p:cNvPicPr>
            <a:picLocks noGrp="1" noChangeAspect="1" noChangeArrowheads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5" b="17355"/>
          <a:stretch>
            <a:fillRect/>
          </a:stretch>
        </p:blipFill>
        <p:spPr bwMode="auto">
          <a:xfrm>
            <a:off x="391732" y="590910"/>
            <a:ext cx="3337873" cy="108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679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STARTUPS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" t="848" r="1865" b="13300"/>
          <a:stretch/>
        </p:blipFill>
        <p:spPr>
          <a:xfrm>
            <a:off x="6909622" y="2223250"/>
            <a:ext cx="4140435" cy="2411500"/>
          </a:xfrm>
          <a:prstGeom prst="rect">
            <a:avLst/>
          </a:prstGeom>
        </p:spPr>
      </p:pic>
      <p:pic>
        <p:nvPicPr>
          <p:cNvPr id="2050" name="Picture 2" descr="Képtalálat a következőre: „asana”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8296" y="4634750"/>
            <a:ext cx="1320032" cy="335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Why globalization 4.0 is on the top of the C-suite&amp;#39;s agenda | Zurich  Insurance">
            <a:extLst>
              <a:ext uri="{FF2B5EF4-FFF2-40B4-BE49-F238E27FC236}">
                <a16:creationId xmlns:a16="http://schemas.microsoft.com/office/drawing/2014/main" id="{E9C1D354-17FB-174E-B84E-896487FDE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634" y="2327969"/>
            <a:ext cx="3879272" cy="1939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96AFD8-ADBA-B947-B6D0-C7741164CFC3}"/>
              </a:ext>
            </a:extLst>
          </p:cNvPr>
          <p:cNvSpPr txBox="1"/>
          <p:nvPr/>
        </p:nvSpPr>
        <p:spPr>
          <a:xfrm>
            <a:off x="-243512" y="5398715"/>
            <a:ext cx="6137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ClrTx/>
            </a:pPr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GLOBAL ENTERPRISE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F33F85-BF2E-314A-869E-E06055F91CA5}"/>
              </a:ext>
            </a:extLst>
          </p:cNvPr>
          <p:cNvSpPr txBox="1"/>
          <p:nvPr/>
        </p:nvSpPr>
        <p:spPr>
          <a:xfrm>
            <a:off x="5997959" y="5398715"/>
            <a:ext cx="6137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ClrTx/>
            </a:pPr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WITH HYPER SCALE CAPACITY</a:t>
            </a:r>
          </a:p>
        </p:txBody>
      </p:sp>
    </p:spTree>
    <p:extLst>
      <p:ext uri="{BB962C8B-B14F-4D97-AF65-F5344CB8AC3E}">
        <p14:creationId xmlns:p14="http://schemas.microsoft.com/office/powerpoint/2010/main" val="552405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CHANGE AGENT</a:t>
            </a:r>
          </a:p>
        </p:txBody>
      </p:sp>
      <p:sp>
        <p:nvSpPr>
          <p:cNvPr id="3" name="Rectangle 2"/>
          <p:cNvSpPr/>
          <p:nvPr/>
        </p:nvSpPr>
        <p:spPr>
          <a:xfrm>
            <a:off x="463096" y="1222322"/>
            <a:ext cx="11108474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OPEN SOURCE </a:t>
            </a:r>
            <a:r>
              <a:rPr lang="en-US" sz="2800" dirty="0">
                <a:solidFill>
                  <a:srgbClr val="33333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SOFTWARE IS SOFTWARE WITH SOURCE CODE THAT ANYONE CAN 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33333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INSPECT, 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33333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MODIFY, 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33333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OR ENHANCE.</a:t>
            </a: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146" name="Picture 2" descr="KÃ©ptalÃ¡lat a kÃ¶vetkezÅre: âopen sourceâ">
            <a:extLst>
              <a:ext uri="{FF2B5EF4-FFF2-40B4-BE49-F238E27FC236}">
                <a16:creationId xmlns:a16="http://schemas.microsoft.com/office/drawing/2014/main" id="{DCCCB5F6-6494-46B4-B907-8FE214DC31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35" y="5065582"/>
            <a:ext cx="1352258" cy="1169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KÃ©ptalÃ¡lat a kÃ¶vetkezÅre: âapache software foundationâ">
            <a:extLst>
              <a:ext uri="{FF2B5EF4-FFF2-40B4-BE49-F238E27FC236}">
                <a16:creationId xmlns:a16="http://schemas.microsoft.com/office/drawing/2014/main" id="{B5AC5B74-D61C-47C9-BBD6-B1A8BE671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849" y="4921472"/>
            <a:ext cx="2985294" cy="145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KÃ©ptalÃ¡lat a kÃ¶vetkezÅre: âFree Software Foundationâ">
            <a:extLst>
              <a:ext uri="{FF2B5EF4-FFF2-40B4-BE49-F238E27FC236}">
                <a16:creationId xmlns:a16="http://schemas.microsoft.com/office/drawing/2014/main" id="{73A48049-97A3-4126-B44A-3388763D9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100" y="5059630"/>
            <a:ext cx="2096881" cy="104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9774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COST OF STORAGE / COST OF COMPUTATION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810B55-A105-4E09-8C26-D5DEBFBA097E}"/>
              </a:ext>
            </a:extLst>
          </p:cNvPr>
          <p:cNvSpPr/>
          <p:nvPr/>
        </p:nvSpPr>
        <p:spPr>
          <a:xfrm>
            <a:off x="3730851" y="1344476"/>
            <a:ext cx="4269439" cy="43704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>
                <a:latin typeface="Arial Black" panose="020B0A04020102020204" pitchFamily="34" charset="0"/>
              </a:rPr>
              <a:t>1 Gigabyte</a:t>
            </a:r>
          </a:p>
          <a:p>
            <a:pPr algn="ctr"/>
            <a:endParaRPr lang="en-US" sz="2800" dirty="0">
              <a:latin typeface="Arial Black" panose="020B0A04020102020204" pitchFamily="34" charset="0"/>
            </a:endParaRPr>
          </a:p>
          <a:p>
            <a:pPr algn="ctr"/>
            <a:r>
              <a:rPr lang="en-US" sz="2800" dirty="0">
                <a:solidFill>
                  <a:srgbClr val="2FBDD5"/>
                </a:solidFill>
                <a:latin typeface="Arial Black" panose="020B0A04020102020204" pitchFamily="34" charset="0"/>
              </a:rPr>
              <a:t>$2.64 billion </a:t>
            </a:r>
            <a:r>
              <a:rPr lang="en-US" sz="2800" dirty="0">
                <a:latin typeface="Arial Black" panose="020B0A04020102020204" pitchFamily="34" charset="0"/>
              </a:rPr>
              <a:t>in 1965</a:t>
            </a:r>
          </a:p>
          <a:p>
            <a:pPr algn="ctr"/>
            <a:endParaRPr lang="en-US" sz="2800" dirty="0">
              <a:latin typeface="Arial Black" panose="020B0A04020102020204" pitchFamily="34" charset="0"/>
            </a:endParaRPr>
          </a:p>
          <a:p>
            <a:pPr algn="ctr"/>
            <a:endParaRPr lang="en-US" sz="2800" dirty="0">
              <a:latin typeface="Arial Black" panose="020B0A04020102020204" pitchFamily="34" charset="0"/>
            </a:endParaRPr>
          </a:p>
          <a:p>
            <a:pPr algn="ctr"/>
            <a:endParaRPr lang="en-US" sz="2800" dirty="0">
              <a:latin typeface="Arial Black" panose="020B0A04020102020204" pitchFamily="34" charset="0"/>
            </a:endParaRPr>
          </a:p>
          <a:p>
            <a:pPr algn="ctr"/>
            <a:endParaRPr lang="en-US" sz="2800" dirty="0">
              <a:latin typeface="Arial Black" panose="020B0A04020102020204" pitchFamily="34" charset="0"/>
            </a:endParaRPr>
          </a:p>
          <a:p>
            <a:pPr algn="ctr"/>
            <a:endParaRPr lang="en-US" sz="2800" dirty="0">
              <a:latin typeface="Arial Black" panose="020B0A04020102020204" pitchFamily="34" charset="0"/>
            </a:endParaRPr>
          </a:p>
          <a:p>
            <a:pPr algn="ctr"/>
            <a:r>
              <a:rPr lang="en-US" sz="2800" dirty="0">
                <a:solidFill>
                  <a:srgbClr val="2FBDD5"/>
                </a:solidFill>
                <a:latin typeface="Arial Black" panose="020B0A04020102020204" pitchFamily="34" charset="0"/>
              </a:rPr>
              <a:t>$0.014 </a:t>
            </a:r>
            <a:r>
              <a:rPr lang="en-US" sz="2800" dirty="0">
                <a:latin typeface="Arial Black" panose="020B0A04020102020204" pitchFamily="34" charset="0"/>
              </a:rPr>
              <a:t>in 2024</a:t>
            </a:r>
            <a:endParaRPr lang="en-US" dirty="0"/>
          </a:p>
        </p:txBody>
      </p:sp>
      <p:sp>
        <p:nvSpPr>
          <p:cNvPr id="8" name="Left Arrow 7">
            <a:extLst>
              <a:ext uri="{FF2B5EF4-FFF2-40B4-BE49-F238E27FC236}">
                <a16:creationId xmlns:a16="http://schemas.microsoft.com/office/drawing/2014/main" id="{14D69560-E826-4B1E-9E8D-71ADF8841EDE}"/>
              </a:ext>
            </a:extLst>
          </p:cNvPr>
          <p:cNvSpPr/>
          <p:nvPr/>
        </p:nvSpPr>
        <p:spPr>
          <a:xfrm rot="16200000">
            <a:off x="5580940" y="2987912"/>
            <a:ext cx="838200" cy="1993458"/>
          </a:xfrm>
          <a:prstGeom prst="leftArrow">
            <a:avLst/>
          </a:prstGeom>
          <a:solidFill>
            <a:srgbClr val="4D4D4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36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CHANGE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2BC7CF-C0BA-4249-8835-D9F4853C34FF}"/>
              </a:ext>
            </a:extLst>
          </p:cNvPr>
          <p:cNvSpPr/>
          <p:nvPr/>
        </p:nvSpPr>
        <p:spPr>
          <a:xfrm>
            <a:off x="439736" y="1738999"/>
            <a:ext cx="9396686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spc="-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SOLUTIONS </a:t>
            </a:r>
            <a:r>
              <a:rPr lang="en-US" sz="3200" spc="-2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for</a:t>
            </a:r>
            <a:r>
              <a:rPr lang="en-US" sz="3200" spc="-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endParaRPr lang="en-US" sz="3200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real time + highly available + large </a:t>
            </a:r>
            <a:r>
              <a:rPr lang="en-US" sz="3200" spc="-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</a:t>
            </a:r>
            <a:endParaRPr lang="en-US" sz="3200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 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economically feasible way</a:t>
            </a:r>
          </a:p>
        </p:txBody>
      </p:sp>
    </p:spTree>
    <p:extLst>
      <p:ext uri="{BB962C8B-B14F-4D97-AF65-F5344CB8AC3E}">
        <p14:creationId xmlns:p14="http://schemas.microsoft.com/office/powerpoint/2010/main" val="43172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FIRST IDEA: DISTRIBUTED SYSTEMS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5736" y="2309974"/>
            <a:ext cx="5247608" cy="295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363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SERVER – CLIENT ARCHITECTURE</a:t>
            </a:r>
          </a:p>
          <a:p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69370" y="1311450"/>
            <a:ext cx="750566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600" spc="-200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sz="36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endParaRPr lang="en-US" sz="36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78387" y="4491797"/>
            <a:ext cx="1171083" cy="18016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634" y="1812697"/>
            <a:ext cx="1437975" cy="11773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329" y="1812697"/>
            <a:ext cx="1437975" cy="11773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024" y="1812697"/>
            <a:ext cx="1437975" cy="1177342"/>
          </a:xfrm>
          <a:prstGeom prst="rect">
            <a:avLst/>
          </a:prstGeom>
        </p:spPr>
      </p:pic>
      <p:cxnSp>
        <p:nvCxnSpPr>
          <p:cNvPr id="11" name="Straight Connector 10"/>
          <p:cNvCxnSpPr>
            <a:cxnSpLocks/>
            <a:stCxn id="9" idx="2"/>
            <a:endCxn id="7" idx="0"/>
          </p:cNvCxnSpPr>
          <p:nvPr/>
        </p:nvCxnSpPr>
        <p:spPr>
          <a:xfrm flipH="1">
            <a:off x="5263928" y="2990039"/>
            <a:ext cx="382389" cy="150175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cxnSpLocks/>
            <a:stCxn id="10" idx="2"/>
            <a:endCxn id="7" idx="0"/>
          </p:cNvCxnSpPr>
          <p:nvPr/>
        </p:nvCxnSpPr>
        <p:spPr>
          <a:xfrm flipH="1">
            <a:off x="5263928" y="2990039"/>
            <a:ext cx="2616084" cy="150175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  <a:stCxn id="7" idx="0"/>
            <a:endCxn id="8" idx="2"/>
          </p:cNvCxnSpPr>
          <p:nvPr/>
        </p:nvCxnSpPr>
        <p:spPr>
          <a:xfrm flipH="1" flipV="1">
            <a:off x="3412622" y="2990039"/>
            <a:ext cx="1851306" cy="150175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3412621" y="5038264"/>
            <a:ext cx="10655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SERVER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2776160" y="1367628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116245" y="1358066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161024" y="1367628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3052948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SCALING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769370" y="1311450"/>
            <a:ext cx="750566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600" spc="-200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sz="36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endParaRPr lang="en-US" sz="36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78388" y="3307967"/>
            <a:ext cx="1940573" cy="29854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634" y="1812697"/>
            <a:ext cx="1437975" cy="11773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329" y="1812697"/>
            <a:ext cx="1437975" cy="11773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024" y="1812697"/>
            <a:ext cx="1437975" cy="1177342"/>
          </a:xfrm>
          <a:prstGeom prst="rect">
            <a:avLst/>
          </a:prstGeom>
        </p:spPr>
      </p:pic>
      <p:cxnSp>
        <p:nvCxnSpPr>
          <p:cNvPr id="11" name="Straight Connector 10"/>
          <p:cNvCxnSpPr>
            <a:cxnSpLocks/>
            <a:stCxn id="9" idx="2"/>
            <a:endCxn id="7" idx="0"/>
          </p:cNvCxnSpPr>
          <p:nvPr/>
        </p:nvCxnSpPr>
        <p:spPr>
          <a:xfrm>
            <a:off x="5646317" y="2990039"/>
            <a:ext cx="2357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cxnSpLocks/>
            <a:stCxn id="10" idx="2"/>
            <a:endCxn id="7" idx="0"/>
          </p:cNvCxnSpPr>
          <p:nvPr/>
        </p:nvCxnSpPr>
        <p:spPr>
          <a:xfrm flipH="1">
            <a:off x="5648674" y="2990039"/>
            <a:ext cx="2231338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  <a:stCxn id="7" idx="0"/>
            <a:endCxn id="8" idx="2"/>
          </p:cNvCxnSpPr>
          <p:nvPr/>
        </p:nvCxnSpPr>
        <p:spPr>
          <a:xfrm flipH="1" flipV="1">
            <a:off x="3412622" y="2990039"/>
            <a:ext cx="2236052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3412621" y="5038264"/>
            <a:ext cx="10655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SERVER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2776160" y="1367628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116245" y="1358066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161024" y="1367628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23" name="Rectangle 22"/>
          <p:cNvSpPr/>
          <p:nvPr/>
        </p:nvSpPr>
        <p:spPr>
          <a:xfrm>
            <a:off x="9549764" y="4073954"/>
            <a:ext cx="220124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6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VERTICAL</a:t>
            </a:r>
          </a:p>
          <a:p>
            <a:pPr algn="r"/>
            <a:r>
              <a:rPr lang="en-US" sz="36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1614402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DISTRIBUTED SYSTEMS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49578" y="4668132"/>
            <a:ext cx="398088" cy="6124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01012" y="4668131"/>
            <a:ext cx="398088" cy="6124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35496" y="4668131"/>
            <a:ext cx="398088" cy="61244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175388" y="5374143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NODE 1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211" y="5374143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NODE 2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326822" y="5374143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NODE 3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457985" y="5374143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NODE 4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2695434" y="2942119"/>
            <a:ext cx="6409245" cy="3398032"/>
          </a:xfrm>
          <a:custGeom>
            <a:avLst/>
            <a:gdLst>
              <a:gd name="connsiteX0" fmla="*/ 2816486 w 6409245"/>
              <a:gd name="connsiteY0" fmla="*/ 57797 h 3398032"/>
              <a:gd name="connsiteX1" fmla="*/ 6226258 w 6409245"/>
              <a:gd name="connsiteY1" fmla="*/ 1570403 h 3398032"/>
              <a:gd name="connsiteX2" fmla="*/ 5704964 w 6409245"/>
              <a:gd name="connsiteY2" fmla="*/ 2604444 h 3398032"/>
              <a:gd name="connsiteX3" fmla="*/ 3645428 w 6409245"/>
              <a:gd name="connsiteY3" fmla="*/ 3279562 h 3398032"/>
              <a:gd name="connsiteX4" fmla="*/ 235656 w 6409245"/>
              <a:gd name="connsiteY4" fmla="*/ 3211196 h 3398032"/>
              <a:gd name="connsiteX5" fmla="*/ 483484 w 6409245"/>
              <a:gd name="connsiteY5" fmla="*/ 1459308 h 3398032"/>
              <a:gd name="connsiteX6" fmla="*/ 2004635 w 6409245"/>
              <a:gd name="connsiteY6" fmla="*/ 425267 h 3398032"/>
              <a:gd name="connsiteX7" fmla="*/ 2816486 w 6409245"/>
              <a:gd name="connsiteY7" fmla="*/ 57797 h 3398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9245" h="3398032">
                <a:moveTo>
                  <a:pt x="2816486" y="57797"/>
                </a:moveTo>
                <a:cubicBezTo>
                  <a:pt x="3520090" y="248653"/>
                  <a:pt x="5744845" y="1145962"/>
                  <a:pt x="6226258" y="1570403"/>
                </a:cubicBezTo>
                <a:cubicBezTo>
                  <a:pt x="6707671" y="1994844"/>
                  <a:pt x="6135102" y="2319584"/>
                  <a:pt x="5704964" y="2604444"/>
                </a:cubicBezTo>
                <a:cubicBezTo>
                  <a:pt x="5274826" y="2889304"/>
                  <a:pt x="4556979" y="3178437"/>
                  <a:pt x="3645428" y="3279562"/>
                </a:cubicBezTo>
                <a:cubicBezTo>
                  <a:pt x="2733877" y="3380687"/>
                  <a:pt x="762647" y="3514572"/>
                  <a:pt x="235656" y="3211196"/>
                </a:cubicBezTo>
                <a:cubicBezTo>
                  <a:pt x="-291335" y="2907820"/>
                  <a:pt x="188654" y="1923629"/>
                  <a:pt x="483484" y="1459308"/>
                </a:cubicBezTo>
                <a:cubicBezTo>
                  <a:pt x="778314" y="994987"/>
                  <a:pt x="1620074" y="660276"/>
                  <a:pt x="2004635" y="425267"/>
                </a:cubicBezTo>
                <a:cubicBezTo>
                  <a:pt x="2389196" y="190258"/>
                  <a:pt x="2112882" y="-133059"/>
                  <a:pt x="2816486" y="57797"/>
                </a:cubicBezTo>
                <a:close/>
              </a:path>
            </a:pathLst>
          </a:custGeom>
          <a:noFill/>
          <a:ln>
            <a:solidFill>
              <a:srgbClr val="2FBD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99557" y="4911242"/>
            <a:ext cx="2495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SERVER CLUSTER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5331019" y="2410658"/>
            <a:ext cx="8546" cy="107957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7" idx="0"/>
          </p:cNvCxnSpPr>
          <p:nvPr/>
        </p:nvCxnSpPr>
        <p:spPr>
          <a:xfrm flipH="1">
            <a:off x="3748623" y="4109137"/>
            <a:ext cx="1582397" cy="55899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endCxn id="8" idx="0"/>
          </p:cNvCxnSpPr>
          <p:nvPr/>
        </p:nvCxnSpPr>
        <p:spPr>
          <a:xfrm flipH="1">
            <a:off x="4765573" y="4111226"/>
            <a:ext cx="573993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9" idx="0"/>
          </p:cNvCxnSpPr>
          <p:nvPr/>
        </p:nvCxnSpPr>
        <p:spPr>
          <a:xfrm>
            <a:off x="5339566" y="4111226"/>
            <a:ext cx="560491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10" idx="0"/>
          </p:cNvCxnSpPr>
          <p:nvPr/>
        </p:nvCxnSpPr>
        <p:spPr>
          <a:xfrm>
            <a:off x="5339566" y="4111226"/>
            <a:ext cx="1694975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66528" y="4668131"/>
            <a:ext cx="398088" cy="61244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439" y="3498782"/>
            <a:ext cx="608766" cy="608766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8890497" y="3032603"/>
            <a:ext cx="314060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6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HORIZONTAL</a:t>
            </a:r>
          </a:p>
          <a:p>
            <a:pPr algn="r"/>
            <a:r>
              <a:rPr lang="en-US" sz="36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SCALING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F255E27-015F-48A0-BB3C-B35D20D13A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82" y="1537333"/>
            <a:ext cx="1437975" cy="117734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0958FB-E106-4F5E-9612-3DFC732822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577" y="1537333"/>
            <a:ext cx="1437975" cy="117734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56C29F0-2030-4A83-B7E8-EA7BF110BB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272" y="1537333"/>
            <a:ext cx="1437975" cy="1177342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EB0C0BC-A652-41C0-A67D-74043E9DABD1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5339565" y="2714675"/>
            <a:ext cx="2357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88B6D57-1AEC-48A1-B9DC-23B9677D8933}"/>
              </a:ext>
            </a:extLst>
          </p:cNvPr>
          <p:cNvCxnSpPr>
            <a:cxnSpLocks/>
            <a:stCxn id="28" idx="2"/>
          </p:cNvCxnSpPr>
          <p:nvPr/>
        </p:nvCxnSpPr>
        <p:spPr>
          <a:xfrm flipH="1">
            <a:off x="5341922" y="2714675"/>
            <a:ext cx="2231338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1D66B0A-67FC-4644-BAD5-BADA2D6384D0}"/>
              </a:ext>
            </a:extLst>
          </p:cNvPr>
          <p:cNvCxnSpPr>
            <a:cxnSpLocks/>
            <a:endCxn id="25" idx="2"/>
          </p:cNvCxnSpPr>
          <p:nvPr/>
        </p:nvCxnSpPr>
        <p:spPr>
          <a:xfrm flipH="1" flipV="1">
            <a:off x="3105870" y="2714675"/>
            <a:ext cx="2236052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13110B80-B1DA-4E65-9D6E-71CAE750AA04}"/>
              </a:ext>
            </a:extLst>
          </p:cNvPr>
          <p:cNvSpPr/>
          <p:nvPr/>
        </p:nvSpPr>
        <p:spPr>
          <a:xfrm>
            <a:off x="2469408" y="1092264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14134E6-A6B2-4AC0-919C-DBF7EDEDCF95}"/>
              </a:ext>
            </a:extLst>
          </p:cNvPr>
          <p:cNvSpPr/>
          <p:nvPr/>
        </p:nvSpPr>
        <p:spPr>
          <a:xfrm>
            <a:off x="4809493" y="1082702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E4B51C2-497B-4CC7-B521-25984D32AF0B}"/>
              </a:ext>
            </a:extLst>
          </p:cNvPr>
          <p:cNvSpPr/>
          <p:nvPr/>
        </p:nvSpPr>
        <p:spPr>
          <a:xfrm>
            <a:off x="6854272" y="1092264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3229593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HORIZONTAL SCALING - REPLICATION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49578" y="4668132"/>
            <a:ext cx="398088" cy="6124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01012" y="4668131"/>
            <a:ext cx="398088" cy="6124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35496" y="4668131"/>
            <a:ext cx="398088" cy="612443"/>
          </a:xfrm>
          <a:prstGeom prst="rect">
            <a:avLst/>
          </a:prstGeom>
        </p:spPr>
      </p:pic>
      <p:sp>
        <p:nvSpPr>
          <p:cNvPr id="17" name="Freeform 16"/>
          <p:cNvSpPr/>
          <p:nvPr/>
        </p:nvSpPr>
        <p:spPr>
          <a:xfrm>
            <a:off x="2695434" y="2942119"/>
            <a:ext cx="6409245" cy="3398032"/>
          </a:xfrm>
          <a:custGeom>
            <a:avLst/>
            <a:gdLst>
              <a:gd name="connsiteX0" fmla="*/ 2816486 w 6409245"/>
              <a:gd name="connsiteY0" fmla="*/ 57797 h 3398032"/>
              <a:gd name="connsiteX1" fmla="*/ 6226258 w 6409245"/>
              <a:gd name="connsiteY1" fmla="*/ 1570403 h 3398032"/>
              <a:gd name="connsiteX2" fmla="*/ 5704964 w 6409245"/>
              <a:gd name="connsiteY2" fmla="*/ 2604444 h 3398032"/>
              <a:gd name="connsiteX3" fmla="*/ 3645428 w 6409245"/>
              <a:gd name="connsiteY3" fmla="*/ 3279562 h 3398032"/>
              <a:gd name="connsiteX4" fmla="*/ 235656 w 6409245"/>
              <a:gd name="connsiteY4" fmla="*/ 3211196 h 3398032"/>
              <a:gd name="connsiteX5" fmla="*/ 483484 w 6409245"/>
              <a:gd name="connsiteY5" fmla="*/ 1459308 h 3398032"/>
              <a:gd name="connsiteX6" fmla="*/ 2004635 w 6409245"/>
              <a:gd name="connsiteY6" fmla="*/ 425267 h 3398032"/>
              <a:gd name="connsiteX7" fmla="*/ 2816486 w 6409245"/>
              <a:gd name="connsiteY7" fmla="*/ 57797 h 3398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9245" h="3398032">
                <a:moveTo>
                  <a:pt x="2816486" y="57797"/>
                </a:moveTo>
                <a:cubicBezTo>
                  <a:pt x="3520090" y="248653"/>
                  <a:pt x="5744845" y="1145962"/>
                  <a:pt x="6226258" y="1570403"/>
                </a:cubicBezTo>
                <a:cubicBezTo>
                  <a:pt x="6707671" y="1994844"/>
                  <a:pt x="6135102" y="2319584"/>
                  <a:pt x="5704964" y="2604444"/>
                </a:cubicBezTo>
                <a:cubicBezTo>
                  <a:pt x="5274826" y="2889304"/>
                  <a:pt x="4556979" y="3178437"/>
                  <a:pt x="3645428" y="3279562"/>
                </a:cubicBezTo>
                <a:cubicBezTo>
                  <a:pt x="2733877" y="3380687"/>
                  <a:pt x="762647" y="3514572"/>
                  <a:pt x="235656" y="3211196"/>
                </a:cubicBezTo>
                <a:cubicBezTo>
                  <a:pt x="-291335" y="2907820"/>
                  <a:pt x="188654" y="1923629"/>
                  <a:pt x="483484" y="1459308"/>
                </a:cubicBezTo>
                <a:cubicBezTo>
                  <a:pt x="778314" y="994987"/>
                  <a:pt x="1620074" y="660276"/>
                  <a:pt x="2004635" y="425267"/>
                </a:cubicBezTo>
                <a:cubicBezTo>
                  <a:pt x="2389196" y="190258"/>
                  <a:pt x="2112882" y="-133059"/>
                  <a:pt x="2816486" y="57797"/>
                </a:cubicBezTo>
                <a:close/>
              </a:path>
            </a:pathLst>
          </a:custGeom>
          <a:noFill/>
          <a:ln>
            <a:solidFill>
              <a:srgbClr val="2FBD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5331019" y="2410658"/>
            <a:ext cx="8546" cy="107957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7" idx="0"/>
          </p:cNvCxnSpPr>
          <p:nvPr/>
        </p:nvCxnSpPr>
        <p:spPr>
          <a:xfrm flipH="1">
            <a:off x="3748623" y="4109137"/>
            <a:ext cx="1582397" cy="55899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endCxn id="8" idx="0"/>
          </p:cNvCxnSpPr>
          <p:nvPr/>
        </p:nvCxnSpPr>
        <p:spPr>
          <a:xfrm flipH="1">
            <a:off x="4765573" y="4111226"/>
            <a:ext cx="573993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9" idx="0"/>
          </p:cNvCxnSpPr>
          <p:nvPr/>
        </p:nvCxnSpPr>
        <p:spPr>
          <a:xfrm>
            <a:off x="5339566" y="4111226"/>
            <a:ext cx="560491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10" idx="0"/>
          </p:cNvCxnSpPr>
          <p:nvPr/>
        </p:nvCxnSpPr>
        <p:spPr>
          <a:xfrm>
            <a:off x="5339566" y="4111226"/>
            <a:ext cx="1694975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66528" y="4668131"/>
            <a:ext cx="398088" cy="61244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439" y="3498782"/>
            <a:ext cx="608766" cy="60876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F255E27-015F-48A0-BB3C-B35D20D13A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82" y="1537333"/>
            <a:ext cx="1437975" cy="117734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0958FB-E106-4F5E-9612-3DFC732822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577" y="1537333"/>
            <a:ext cx="1437975" cy="117734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56C29F0-2030-4A83-B7E8-EA7BF110BB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272" y="1537333"/>
            <a:ext cx="1437975" cy="1177342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EB0C0BC-A652-41C0-A67D-74043E9DABD1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5339565" y="2714675"/>
            <a:ext cx="2357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88B6D57-1AEC-48A1-B9DC-23B9677D8933}"/>
              </a:ext>
            </a:extLst>
          </p:cNvPr>
          <p:cNvCxnSpPr>
            <a:cxnSpLocks/>
            <a:stCxn id="28" idx="2"/>
          </p:cNvCxnSpPr>
          <p:nvPr/>
        </p:nvCxnSpPr>
        <p:spPr>
          <a:xfrm flipH="1">
            <a:off x="5341922" y="2714675"/>
            <a:ext cx="2231338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1D66B0A-67FC-4644-BAD5-BADA2D6384D0}"/>
              </a:ext>
            </a:extLst>
          </p:cNvPr>
          <p:cNvCxnSpPr>
            <a:cxnSpLocks/>
            <a:endCxn id="25" idx="2"/>
          </p:cNvCxnSpPr>
          <p:nvPr/>
        </p:nvCxnSpPr>
        <p:spPr>
          <a:xfrm flipH="1" flipV="1">
            <a:off x="3105870" y="2714675"/>
            <a:ext cx="2236052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13110B80-B1DA-4E65-9D6E-71CAE750AA04}"/>
              </a:ext>
            </a:extLst>
          </p:cNvPr>
          <p:cNvSpPr/>
          <p:nvPr/>
        </p:nvSpPr>
        <p:spPr>
          <a:xfrm>
            <a:off x="2469408" y="1092264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14134E6-A6B2-4AC0-919C-DBF7EDEDCF95}"/>
              </a:ext>
            </a:extLst>
          </p:cNvPr>
          <p:cNvSpPr/>
          <p:nvPr/>
        </p:nvSpPr>
        <p:spPr>
          <a:xfrm>
            <a:off x="4809493" y="1082702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E4B51C2-497B-4CC7-B521-25984D32AF0B}"/>
              </a:ext>
            </a:extLst>
          </p:cNvPr>
          <p:cNvSpPr/>
          <p:nvPr/>
        </p:nvSpPr>
        <p:spPr>
          <a:xfrm>
            <a:off x="6854272" y="1092264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91AB16-2929-4A80-A23D-717E2FAAB5F1}"/>
              </a:ext>
            </a:extLst>
          </p:cNvPr>
          <p:cNvSpPr/>
          <p:nvPr/>
        </p:nvSpPr>
        <p:spPr>
          <a:xfrm>
            <a:off x="3155768" y="5365259"/>
            <a:ext cx="1185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</a:p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</a:t>
            </a:r>
            <a:endParaRPr 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AFBD22C-F430-422B-B574-5ED56739947B}"/>
              </a:ext>
            </a:extLst>
          </p:cNvPr>
          <p:cNvSpPr/>
          <p:nvPr/>
        </p:nvSpPr>
        <p:spPr>
          <a:xfrm>
            <a:off x="199557" y="4843760"/>
            <a:ext cx="2495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SERVER CLUSTER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CD7A716-4588-417C-B76E-ADEA72802FF1}"/>
              </a:ext>
            </a:extLst>
          </p:cNvPr>
          <p:cNvSpPr/>
          <p:nvPr/>
        </p:nvSpPr>
        <p:spPr>
          <a:xfrm>
            <a:off x="9104679" y="2714675"/>
            <a:ext cx="30508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REPLICATION</a:t>
            </a:r>
            <a:endParaRPr lang="en-US" sz="36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0480F74-5FF5-4138-A476-C7425278D3B7}"/>
              </a:ext>
            </a:extLst>
          </p:cNvPr>
          <p:cNvSpPr/>
          <p:nvPr/>
        </p:nvSpPr>
        <p:spPr>
          <a:xfrm>
            <a:off x="5573426" y="3588310"/>
            <a:ext cx="23617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LOAD BALANCER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ECCADED-911D-46D3-895F-88CC8EF1CB96}"/>
              </a:ext>
            </a:extLst>
          </p:cNvPr>
          <p:cNvSpPr/>
          <p:nvPr/>
        </p:nvSpPr>
        <p:spPr>
          <a:xfrm>
            <a:off x="4208956" y="5365259"/>
            <a:ext cx="1185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</a:p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</a:t>
            </a:r>
            <a:endParaRPr 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AF127C4-0E3C-4DB7-ADF9-D1AA833CE183}"/>
              </a:ext>
            </a:extLst>
          </p:cNvPr>
          <p:cNvSpPr/>
          <p:nvPr/>
        </p:nvSpPr>
        <p:spPr>
          <a:xfrm>
            <a:off x="5307201" y="5365259"/>
            <a:ext cx="1185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</a:t>
            </a:r>
            <a:endParaRPr lang="en-US" sz="14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A9D0F23-5500-425D-BE4C-6C5981459AE4}"/>
              </a:ext>
            </a:extLst>
          </p:cNvPr>
          <p:cNvSpPr/>
          <p:nvPr/>
        </p:nvSpPr>
        <p:spPr>
          <a:xfrm>
            <a:off x="6527639" y="5365259"/>
            <a:ext cx="1185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</a:t>
            </a:r>
            <a:endParaRPr lang="en-US" sz="14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7170139-E299-46EF-964A-57676A270E03}"/>
              </a:ext>
            </a:extLst>
          </p:cNvPr>
          <p:cNvSpPr/>
          <p:nvPr/>
        </p:nvSpPr>
        <p:spPr>
          <a:xfrm>
            <a:off x="8358428" y="3356289"/>
            <a:ext cx="37970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SCALE ONLY FOR PERFORMANCE</a:t>
            </a:r>
          </a:p>
          <a:p>
            <a:pPr algn="r"/>
            <a:r>
              <a:rPr lang="en-US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70347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HORIZONTAL SCALING - PARTITIONING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49578" y="4668132"/>
            <a:ext cx="398088" cy="6124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01012" y="4668131"/>
            <a:ext cx="398088" cy="6124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35496" y="4668131"/>
            <a:ext cx="398088" cy="612443"/>
          </a:xfrm>
          <a:prstGeom prst="rect">
            <a:avLst/>
          </a:prstGeom>
        </p:spPr>
      </p:pic>
      <p:sp>
        <p:nvSpPr>
          <p:cNvPr id="17" name="Freeform 16"/>
          <p:cNvSpPr/>
          <p:nvPr/>
        </p:nvSpPr>
        <p:spPr>
          <a:xfrm>
            <a:off x="2695434" y="2942119"/>
            <a:ext cx="6409245" cy="3398032"/>
          </a:xfrm>
          <a:custGeom>
            <a:avLst/>
            <a:gdLst>
              <a:gd name="connsiteX0" fmla="*/ 2816486 w 6409245"/>
              <a:gd name="connsiteY0" fmla="*/ 57797 h 3398032"/>
              <a:gd name="connsiteX1" fmla="*/ 6226258 w 6409245"/>
              <a:gd name="connsiteY1" fmla="*/ 1570403 h 3398032"/>
              <a:gd name="connsiteX2" fmla="*/ 5704964 w 6409245"/>
              <a:gd name="connsiteY2" fmla="*/ 2604444 h 3398032"/>
              <a:gd name="connsiteX3" fmla="*/ 3645428 w 6409245"/>
              <a:gd name="connsiteY3" fmla="*/ 3279562 h 3398032"/>
              <a:gd name="connsiteX4" fmla="*/ 235656 w 6409245"/>
              <a:gd name="connsiteY4" fmla="*/ 3211196 h 3398032"/>
              <a:gd name="connsiteX5" fmla="*/ 483484 w 6409245"/>
              <a:gd name="connsiteY5" fmla="*/ 1459308 h 3398032"/>
              <a:gd name="connsiteX6" fmla="*/ 2004635 w 6409245"/>
              <a:gd name="connsiteY6" fmla="*/ 425267 h 3398032"/>
              <a:gd name="connsiteX7" fmla="*/ 2816486 w 6409245"/>
              <a:gd name="connsiteY7" fmla="*/ 57797 h 3398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9245" h="3398032">
                <a:moveTo>
                  <a:pt x="2816486" y="57797"/>
                </a:moveTo>
                <a:cubicBezTo>
                  <a:pt x="3520090" y="248653"/>
                  <a:pt x="5744845" y="1145962"/>
                  <a:pt x="6226258" y="1570403"/>
                </a:cubicBezTo>
                <a:cubicBezTo>
                  <a:pt x="6707671" y="1994844"/>
                  <a:pt x="6135102" y="2319584"/>
                  <a:pt x="5704964" y="2604444"/>
                </a:cubicBezTo>
                <a:cubicBezTo>
                  <a:pt x="5274826" y="2889304"/>
                  <a:pt x="4556979" y="3178437"/>
                  <a:pt x="3645428" y="3279562"/>
                </a:cubicBezTo>
                <a:cubicBezTo>
                  <a:pt x="2733877" y="3380687"/>
                  <a:pt x="762647" y="3514572"/>
                  <a:pt x="235656" y="3211196"/>
                </a:cubicBezTo>
                <a:cubicBezTo>
                  <a:pt x="-291335" y="2907820"/>
                  <a:pt x="188654" y="1923629"/>
                  <a:pt x="483484" y="1459308"/>
                </a:cubicBezTo>
                <a:cubicBezTo>
                  <a:pt x="778314" y="994987"/>
                  <a:pt x="1620074" y="660276"/>
                  <a:pt x="2004635" y="425267"/>
                </a:cubicBezTo>
                <a:cubicBezTo>
                  <a:pt x="2389196" y="190258"/>
                  <a:pt x="2112882" y="-133059"/>
                  <a:pt x="2816486" y="57797"/>
                </a:cubicBezTo>
                <a:close/>
              </a:path>
            </a:pathLst>
          </a:custGeom>
          <a:noFill/>
          <a:ln>
            <a:solidFill>
              <a:srgbClr val="2FBD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5331019" y="2410658"/>
            <a:ext cx="8546" cy="107957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7" idx="0"/>
          </p:cNvCxnSpPr>
          <p:nvPr/>
        </p:nvCxnSpPr>
        <p:spPr>
          <a:xfrm flipH="1">
            <a:off x="3748623" y="4109137"/>
            <a:ext cx="1582397" cy="55899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endCxn id="8" idx="0"/>
          </p:cNvCxnSpPr>
          <p:nvPr/>
        </p:nvCxnSpPr>
        <p:spPr>
          <a:xfrm flipH="1">
            <a:off x="4765573" y="4111226"/>
            <a:ext cx="573993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9" idx="0"/>
          </p:cNvCxnSpPr>
          <p:nvPr/>
        </p:nvCxnSpPr>
        <p:spPr>
          <a:xfrm>
            <a:off x="5339566" y="4111226"/>
            <a:ext cx="560491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10" idx="0"/>
          </p:cNvCxnSpPr>
          <p:nvPr/>
        </p:nvCxnSpPr>
        <p:spPr>
          <a:xfrm>
            <a:off x="5339566" y="4111226"/>
            <a:ext cx="1694975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66528" y="4668131"/>
            <a:ext cx="398088" cy="61244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439" y="3498782"/>
            <a:ext cx="608766" cy="60876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F255E27-015F-48A0-BB3C-B35D20D13A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82" y="1537333"/>
            <a:ext cx="1437975" cy="117734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0958FB-E106-4F5E-9612-3DFC732822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577" y="1537333"/>
            <a:ext cx="1437975" cy="117734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56C29F0-2030-4A83-B7E8-EA7BF110BB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272" y="1537333"/>
            <a:ext cx="1437975" cy="1177342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EB0C0BC-A652-41C0-A67D-74043E9DABD1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5339565" y="2714675"/>
            <a:ext cx="2357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88B6D57-1AEC-48A1-B9DC-23B9677D8933}"/>
              </a:ext>
            </a:extLst>
          </p:cNvPr>
          <p:cNvCxnSpPr>
            <a:cxnSpLocks/>
            <a:stCxn id="28" idx="2"/>
          </p:cNvCxnSpPr>
          <p:nvPr/>
        </p:nvCxnSpPr>
        <p:spPr>
          <a:xfrm flipH="1">
            <a:off x="5341922" y="2714675"/>
            <a:ext cx="2231338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1D66B0A-67FC-4644-BAD5-BADA2D6384D0}"/>
              </a:ext>
            </a:extLst>
          </p:cNvPr>
          <p:cNvCxnSpPr>
            <a:cxnSpLocks/>
            <a:endCxn id="25" idx="2"/>
          </p:cNvCxnSpPr>
          <p:nvPr/>
        </p:nvCxnSpPr>
        <p:spPr>
          <a:xfrm flipH="1" flipV="1">
            <a:off x="3105870" y="2714675"/>
            <a:ext cx="2236052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13110B80-B1DA-4E65-9D6E-71CAE750AA04}"/>
              </a:ext>
            </a:extLst>
          </p:cNvPr>
          <p:cNvSpPr/>
          <p:nvPr/>
        </p:nvSpPr>
        <p:spPr>
          <a:xfrm>
            <a:off x="2469408" y="1092264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14134E6-A6B2-4AC0-919C-DBF7EDEDCF95}"/>
              </a:ext>
            </a:extLst>
          </p:cNvPr>
          <p:cNvSpPr/>
          <p:nvPr/>
        </p:nvSpPr>
        <p:spPr>
          <a:xfrm>
            <a:off x="4809493" y="1082702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E4B51C2-497B-4CC7-B521-25984D32AF0B}"/>
              </a:ext>
            </a:extLst>
          </p:cNvPr>
          <p:cNvSpPr/>
          <p:nvPr/>
        </p:nvSpPr>
        <p:spPr>
          <a:xfrm>
            <a:off x="6854272" y="1092264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AFBD22C-F430-422B-B574-5ED56739947B}"/>
              </a:ext>
            </a:extLst>
          </p:cNvPr>
          <p:cNvSpPr/>
          <p:nvPr/>
        </p:nvSpPr>
        <p:spPr>
          <a:xfrm>
            <a:off x="199557" y="4843760"/>
            <a:ext cx="2495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SERVER CLUSTER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CD7A716-4588-417C-B76E-ADEA72802FF1}"/>
              </a:ext>
            </a:extLst>
          </p:cNvPr>
          <p:cNvSpPr/>
          <p:nvPr/>
        </p:nvSpPr>
        <p:spPr>
          <a:xfrm>
            <a:off x="8764787" y="2714675"/>
            <a:ext cx="34291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PARTITIONING</a:t>
            </a:r>
            <a:endParaRPr lang="en-US" sz="36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0480F74-5FF5-4138-A476-C7425278D3B7}"/>
              </a:ext>
            </a:extLst>
          </p:cNvPr>
          <p:cNvSpPr/>
          <p:nvPr/>
        </p:nvSpPr>
        <p:spPr>
          <a:xfrm>
            <a:off x="5573426" y="3588310"/>
            <a:ext cx="1066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PROXY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7170139-E299-46EF-964A-57676A270E03}"/>
              </a:ext>
            </a:extLst>
          </p:cNvPr>
          <p:cNvSpPr/>
          <p:nvPr/>
        </p:nvSpPr>
        <p:spPr>
          <a:xfrm>
            <a:off x="8480235" y="3351051"/>
            <a:ext cx="36215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HAVE TO KNOW WHERE TO GO</a:t>
            </a:r>
          </a:p>
          <a:p>
            <a:pPr algn="r"/>
            <a:r>
              <a:rPr lang="en-US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UNBALANCED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AAD107A-9DF7-433A-B1FA-9DDC50206739}"/>
              </a:ext>
            </a:extLst>
          </p:cNvPr>
          <p:cNvSpPr/>
          <p:nvPr/>
        </p:nvSpPr>
        <p:spPr>
          <a:xfrm>
            <a:off x="3155768" y="5337266"/>
            <a:ext cx="118570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  <a:endParaRPr lang="hu-HU" sz="14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/>
            <a:r>
              <a:rPr lang="hu-HU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EUROPE</a:t>
            </a:r>
            <a:endParaRPr lang="en-US" sz="14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</a:t>
            </a:r>
            <a:endParaRPr 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1F82027-4620-4C93-B0CB-96A4E56BE87D}"/>
              </a:ext>
            </a:extLst>
          </p:cNvPr>
          <p:cNvSpPr/>
          <p:nvPr/>
        </p:nvSpPr>
        <p:spPr>
          <a:xfrm>
            <a:off x="4208956" y="5337266"/>
            <a:ext cx="118570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  <a:endParaRPr lang="hu-HU" sz="14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AMERICA</a:t>
            </a:r>
          </a:p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</a:t>
            </a:r>
            <a:endParaRPr 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BF794B2-5C7C-4A8C-AADC-8543BAEB74FC}"/>
              </a:ext>
            </a:extLst>
          </p:cNvPr>
          <p:cNvSpPr/>
          <p:nvPr/>
        </p:nvSpPr>
        <p:spPr>
          <a:xfrm>
            <a:off x="5307201" y="5337266"/>
            <a:ext cx="118570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  <a:endParaRPr lang="hu-HU" sz="1400" b="1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ASIA</a:t>
            </a: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</a:t>
            </a:r>
            <a:endParaRPr lang="en-US" sz="14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E83573E-0D5F-4B4E-A2E0-06699D42A569}"/>
              </a:ext>
            </a:extLst>
          </p:cNvPr>
          <p:cNvSpPr/>
          <p:nvPr/>
        </p:nvSpPr>
        <p:spPr>
          <a:xfrm>
            <a:off x="6527639" y="5337266"/>
            <a:ext cx="118570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  <a:endParaRPr lang="hu-HU" sz="1400" b="1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AFRICA</a:t>
            </a: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</a:t>
            </a:r>
            <a:endParaRPr lang="en-US" sz="1400" b="1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911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DATA LANDSCAPE BEFORE 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20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8194" name="Picture 2" descr="Képtalálat a következőre: „oracle”">
            <a:extLst>
              <a:ext uri="{FF2B5EF4-FFF2-40B4-BE49-F238E27FC236}">
                <a16:creationId xmlns:a16="http://schemas.microsoft.com/office/drawing/2014/main" id="{DD599539-6C9F-4247-8E28-C5B2BA4500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16" b="31779"/>
          <a:stretch/>
        </p:blipFill>
        <p:spPr bwMode="auto">
          <a:xfrm>
            <a:off x="1018553" y="1282526"/>
            <a:ext cx="2941320" cy="120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éptalálat a következőre: „mysql”">
            <a:extLst>
              <a:ext uri="{FF2B5EF4-FFF2-40B4-BE49-F238E27FC236}">
                <a16:creationId xmlns:a16="http://schemas.microsoft.com/office/drawing/2014/main" id="{698336FF-23D8-4A61-A69F-A2E35D681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7822" y="1282526"/>
            <a:ext cx="2488613" cy="1287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Képtalálat a következőre: „postgresql”">
            <a:extLst>
              <a:ext uri="{FF2B5EF4-FFF2-40B4-BE49-F238E27FC236}">
                <a16:creationId xmlns:a16="http://schemas.microsoft.com/office/drawing/2014/main" id="{99EB85A8-36EF-42A9-AF62-AAD473F1C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31" y="3042607"/>
            <a:ext cx="2252982" cy="205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Képtalálat a következőre: „microsoft sql server”">
            <a:extLst>
              <a:ext uri="{FF2B5EF4-FFF2-40B4-BE49-F238E27FC236}">
                <a16:creationId xmlns:a16="http://schemas.microsoft.com/office/drawing/2014/main" id="{734908CE-C473-40C7-BEFB-14A67BB1A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1896" y="2027722"/>
            <a:ext cx="2203269" cy="178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Képtalálatok a következőre: IBM Db2">
            <a:extLst>
              <a:ext uri="{FF2B5EF4-FFF2-40B4-BE49-F238E27FC236}">
                <a16:creationId xmlns:a16="http://schemas.microsoft.com/office/drawing/2014/main" id="{E8B9265D-D16B-4702-B79E-5EB21B45D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6059" y="4727046"/>
            <a:ext cx="1604918" cy="160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Képtalálat a következőre: „sas analytics”">
            <a:extLst>
              <a:ext uri="{FF2B5EF4-FFF2-40B4-BE49-F238E27FC236}">
                <a16:creationId xmlns:a16="http://schemas.microsoft.com/office/drawing/2014/main" id="{3B0A90B4-DC1D-476B-B6EA-E61A3D791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1660" y="3203284"/>
            <a:ext cx="2129549" cy="850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Képtalálat a következőre: „microstrategy”">
            <a:extLst>
              <a:ext uri="{FF2B5EF4-FFF2-40B4-BE49-F238E27FC236}">
                <a16:creationId xmlns:a16="http://schemas.microsoft.com/office/drawing/2014/main" id="{D39CA4E9-430A-4843-9CCA-2B20569B8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532" y="4686694"/>
            <a:ext cx="3401279" cy="90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SAP SE logo">
            <a:extLst>
              <a:ext uri="{FF2B5EF4-FFF2-40B4-BE49-F238E27FC236}">
                <a16:creationId xmlns:a16="http://schemas.microsoft.com/office/drawing/2014/main" id="{8031CB7A-0362-4F6D-981E-85EFFA395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923" y="5140198"/>
            <a:ext cx="1895361" cy="966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0592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HORIZONTAL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SCALING 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SHARDING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49578" y="4668132"/>
            <a:ext cx="398088" cy="6124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01012" y="4668131"/>
            <a:ext cx="398088" cy="6124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35496" y="4668131"/>
            <a:ext cx="398088" cy="612443"/>
          </a:xfrm>
          <a:prstGeom prst="rect">
            <a:avLst/>
          </a:prstGeom>
        </p:spPr>
      </p:pic>
      <p:sp>
        <p:nvSpPr>
          <p:cNvPr id="17" name="Freeform 16"/>
          <p:cNvSpPr/>
          <p:nvPr/>
        </p:nvSpPr>
        <p:spPr>
          <a:xfrm>
            <a:off x="2695434" y="2942119"/>
            <a:ext cx="6409245" cy="3398032"/>
          </a:xfrm>
          <a:custGeom>
            <a:avLst/>
            <a:gdLst>
              <a:gd name="connsiteX0" fmla="*/ 2816486 w 6409245"/>
              <a:gd name="connsiteY0" fmla="*/ 57797 h 3398032"/>
              <a:gd name="connsiteX1" fmla="*/ 6226258 w 6409245"/>
              <a:gd name="connsiteY1" fmla="*/ 1570403 h 3398032"/>
              <a:gd name="connsiteX2" fmla="*/ 5704964 w 6409245"/>
              <a:gd name="connsiteY2" fmla="*/ 2604444 h 3398032"/>
              <a:gd name="connsiteX3" fmla="*/ 3645428 w 6409245"/>
              <a:gd name="connsiteY3" fmla="*/ 3279562 h 3398032"/>
              <a:gd name="connsiteX4" fmla="*/ 235656 w 6409245"/>
              <a:gd name="connsiteY4" fmla="*/ 3211196 h 3398032"/>
              <a:gd name="connsiteX5" fmla="*/ 483484 w 6409245"/>
              <a:gd name="connsiteY5" fmla="*/ 1459308 h 3398032"/>
              <a:gd name="connsiteX6" fmla="*/ 2004635 w 6409245"/>
              <a:gd name="connsiteY6" fmla="*/ 425267 h 3398032"/>
              <a:gd name="connsiteX7" fmla="*/ 2816486 w 6409245"/>
              <a:gd name="connsiteY7" fmla="*/ 57797 h 3398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9245" h="3398032">
                <a:moveTo>
                  <a:pt x="2816486" y="57797"/>
                </a:moveTo>
                <a:cubicBezTo>
                  <a:pt x="3520090" y="248653"/>
                  <a:pt x="5744845" y="1145962"/>
                  <a:pt x="6226258" y="1570403"/>
                </a:cubicBezTo>
                <a:cubicBezTo>
                  <a:pt x="6707671" y="1994844"/>
                  <a:pt x="6135102" y="2319584"/>
                  <a:pt x="5704964" y="2604444"/>
                </a:cubicBezTo>
                <a:cubicBezTo>
                  <a:pt x="5274826" y="2889304"/>
                  <a:pt x="4556979" y="3178437"/>
                  <a:pt x="3645428" y="3279562"/>
                </a:cubicBezTo>
                <a:cubicBezTo>
                  <a:pt x="2733877" y="3380687"/>
                  <a:pt x="762647" y="3514572"/>
                  <a:pt x="235656" y="3211196"/>
                </a:cubicBezTo>
                <a:cubicBezTo>
                  <a:pt x="-291335" y="2907820"/>
                  <a:pt x="188654" y="1923629"/>
                  <a:pt x="483484" y="1459308"/>
                </a:cubicBezTo>
                <a:cubicBezTo>
                  <a:pt x="778314" y="994987"/>
                  <a:pt x="1620074" y="660276"/>
                  <a:pt x="2004635" y="425267"/>
                </a:cubicBezTo>
                <a:cubicBezTo>
                  <a:pt x="2389196" y="190258"/>
                  <a:pt x="2112882" y="-133059"/>
                  <a:pt x="2816486" y="57797"/>
                </a:cubicBezTo>
                <a:close/>
              </a:path>
            </a:pathLst>
          </a:custGeom>
          <a:noFill/>
          <a:ln>
            <a:solidFill>
              <a:srgbClr val="2FBD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5331019" y="2410658"/>
            <a:ext cx="8546" cy="107957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7" idx="0"/>
          </p:cNvCxnSpPr>
          <p:nvPr/>
        </p:nvCxnSpPr>
        <p:spPr>
          <a:xfrm flipH="1">
            <a:off x="3748623" y="4109137"/>
            <a:ext cx="1582397" cy="55899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endCxn id="8" idx="0"/>
          </p:cNvCxnSpPr>
          <p:nvPr/>
        </p:nvCxnSpPr>
        <p:spPr>
          <a:xfrm flipH="1">
            <a:off x="4765573" y="4111226"/>
            <a:ext cx="573993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9" idx="0"/>
          </p:cNvCxnSpPr>
          <p:nvPr/>
        </p:nvCxnSpPr>
        <p:spPr>
          <a:xfrm>
            <a:off x="5339566" y="4111226"/>
            <a:ext cx="560491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10" idx="0"/>
          </p:cNvCxnSpPr>
          <p:nvPr/>
        </p:nvCxnSpPr>
        <p:spPr>
          <a:xfrm>
            <a:off x="5339566" y="4111226"/>
            <a:ext cx="1694975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66528" y="4668131"/>
            <a:ext cx="398088" cy="61244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439" y="3498782"/>
            <a:ext cx="608766" cy="60876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F255E27-015F-48A0-BB3C-B35D20D13A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82" y="1537333"/>
            <a:ext cx="1437975" cy="117734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0958FB-E106-4F5E-9612-3DFC732822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577" y="1537333"/>
            <a:ext cx="1437975" cy="117734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56C29F0-2030-4A83-B7E8-EA7BF110BB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272" y="1537333"/>
            <a:ext cx="1437975" cy="1177342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EB0C0BC-A652-41C0-A67D-74043E9DABD1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5339565" y="2714675"/>
            <a:ext cx="2357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88B6D57-1AEC-48A1-B9DC-23B9677D8933}"/>
              </a:ext>
            </a:extLst>
          </p:cNvPr>
          <p:cNvCxnSpPr>
            <a:cxnSpLocks/>
            <a:stCxn id="28" idx="2"/>
          </p:cNvCxnSpPr>
          <p:nvPr/>
        </p:nvCxnSpPr>
        <p:spPr>
          <a:xfrm flipH="1">
            <a:off x="5341922" y="2714675"/>
            <a:ext cx="2231338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1D66B0A-67FC-4644-BAD5-BADA2D6384D0}"/>
              </a:ext>
            </a:extLst>
          </p:cNvPr>
          <p:cNvCxnSpPr>
            <a:cxnSpLocks/>
            <a:endCxn id="25" idx="2"/>
          </p:cNvCxnSpPr>
          <p:nvPr/>
        </p:nvCxnSpPr>
        <p:spPr>
          <a:xfrm flipH="1" flipV="1">
            <a:off x="3105870" y="2714675"/>
            <a:ext cx="2236052" cy="31792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13110B80-B1DA-4E65-9D6E-71CAE750AA04}"/>
              </a:ext>
            </a:extLst>
          </p:cNvPr>
          <p:cNvSpPr/>
          <p:nvPr/>
        </p:nvSpPr>
        <p:spPr>
          <a:xfrm>
            <a:off x="2469408" y="1092264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14134E6-A6B2-4AC0-919C-DBF7EDEDCF95}"/>
              </a:ext>
            </a:extLst>
          </p:cNvPr>
          <p:cNvSpPr/>
          <p:nvPr/>
        </p:nvSpPr>
        <p:spPr>
          <a:xfrm>
            <a:off x="4809493" y="1082702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E4B51C2-497B-4CC7-B521-25984D32AF0B}"/>
              </a:ext>
            </a:extLst>
          </p:cNvPr>
          <p:cNvSpPr/>
          <p:nvPr/>
        </p:nvSpPr>
        <p:spPr>
          <a:xfrm>
            <a:off x="6854272" y="1092264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CLIENT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AFBD22C-F430-422B-B574-5ED56739947B}"/>
              </a:ext>
            </a:extLst>
          </p:cNvPr>
          <p:cNvSpPr/>
          <p:nvPr/>
        </p:nvSpPr>
        <p:spPr>
          <a:xfrm>
            <a:off x="199557" y="4843760"/>
            <a:ext cx="2495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SERVER CLUSTER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CD7A716-4588-417C-B76E-ADEA72802FF1}"/>
              </a:ext>
            </a:extLst>
          </p:cNvPr>
          <p:cNvSpPr/>
          <p:nvPr/>
        </p:nvSpPr>
        <p:spPr>
          <a:xfrm>
            <a:off x="9499746" y="2714675"/>
            <a:ext cx="26019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err="1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SHARDING</a:t>
            </a:r>
            <a:endParaRPr lang="en-US" sz="36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0480F74-5FF5-4138-A476-C7425278D3B7}"/>
              </a:ext>
            </a:extLst>
          </p:cNvPr>
          <p:cNvSpPr/>
          <p:nvPr/>
        </p:nvSpPr>
        <p:spPr>
          <a:xfrm>
            <a:off x="5573426" y="3588310"/>
            <a:ext cx="19777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AGGREGATOR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7170139-E299-46EF-964A-57676A270E03}"/>
              </a:ext>
            </a:extLst>
          </p:cNvPr>
          <p:cNvSpPr/>
          <p:nvPr/>
        </p:nvSpPr>
        <p:spPr>
          <a:xfrm>
            <a:off x="10384539" y="3351051"/>
            <a:ext cx="171720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CAN BE SLOW</a:t>
            </a:r>
          </a:p>
          <a:p>
            <a:pPr algn="r"/>
            <a:endParaRPr lang="en-US" dirty="0">
              <a:solidFill>
                <a:srgbClr val="FF000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r"/>
            <a:endParaRPr lang="en-US" dirty="0">
              <a:solidFill>
                <a:srgbClr val="FF000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B923CAD-3C04-4844-ADDE-53002A8D9B40}"/>
              </a:ext>
            </a:extLst>
          </p:cNvPr>
          <p:cNvSpPr/>
          <p:nvPr/>
        </p:nvSpPr>
        <p:spPr>
          <a:xfrm>
            <a:off x="3155768" y="5337266"/>
            <a:ext cx="1185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  <a:endParaRPr lang="hu-HU" sz="14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 A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E380490-2005-4646-9EBF-E9938FCCC5C8}"/>
              </a:ext>
            </a:extLst>
          </p:cNvPr>
          <p:cNvSpPr/>
          <p:nvPr/>
        </p:nvSpPr>
        <p:spPr>
          <a:xfrm>
            <a:off x="4208956" y="5337266"/>
            <a:ext cx="1185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  <a:endParaRPr lang="hu-HU" sz="14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 B</a:t>
            </a:r>
            <a:endParaRPr 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7CB5168-3442-4126-8BDF-59F9B4B738EC}"/>
              </a:ext>
            </a:extLst>
          </p:cNvPr>
          <p:cNvSpPr/>
          <p:nvPr/>
        </p:nvSpPr>
        <p:spPr>
          <a:xfrm>
            <a:off x="5307201" y="5337266"/>
            <a:ext cx="1185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  <a:endParaRPr lang="hu-HU" sz="1400" b="1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 C</a:t>
            </a:r>
            <a:endParaRPr lang="en-US" sz="14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C1EB2DF-FEF7-4800-BE1E-333C19CC9C04}"/>
              </a:ext>
            </a:extLst>
          </p:cNvPr>
          <p:cNvSpPr/>
          <p:nvPr/>
        </p:nvSpPr>
        <p:spPr>
          <a:xfrm>
            <a:off x="6527639" y="5337266"/>
            <a:ext cx="1185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COMPANY</a:t>
            </a:r>
            <a:endParaRPr lang="hu-HU" sz="1400" b="1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 D</a:t>
            </a:r>
            <a:endParaRPr lang="en-US" sz="1400" b="1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2778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BARE METAL SERVER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84029" y="1514554"/>
            <a:ext cx="3621504" cy="39703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ISSUES </a:t>
            </a:r>
          </a:p>
          <a:p>
            <a:endParaRPr lang="en-US" sz="36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COSTLY</a:t>
            </a:r>
          </a:p>
          <a:p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COMPLICATED</a:t>
            </a:r>
          </a:p>
          <a:p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HARD TO SCALE</a:t>
            </a:r>
          </a:p>
          <a:p>
            <a:endParaRPr lang="en-US" sz="36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US" sz="3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43213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USE CASE </a:t>
            </a:r>
          </a:p>
        </p:txBody>
      </p:sp>
      <p:pic>
        <p:nvPicPr>
          <p:cNvPr id="3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5" t="3078" r="2185"/>
          <a:stretch/>
        </p:blipFill>
        <p:spPr bwMode="auto">
          <a:xfrm>
            <a:off x="426698" y="2119679"/>
            <a:ext cx="5412362" cy="2335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731E9F-88AB-AE44-9828-BC7E743ED1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17"/>
          <a:stretch/>
        </p:blipFill>
        <p:spPr>
          <a:xfrm>
            <a:off x="6572095" y="2151223"/>
            <a:ext cx="4929698" cy="23665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14D79D-9AB8-F042-8323-95513184678B}"/>
              </a:ext>
            </a:extLst>
          </p:cNvPr>
          <p:cNvSpPr txBox="1"/>
          <p:nvPr/>
        </p:nvSpPr>
        <p:spPr>
          <a:xfrm>
            <a:off x="7110847" y="4885913"/>
            <a:ext cx="4141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SEASONALITY OF </a:t>
            </a:r>
            <a:r>
              <a:rPr lang="en-US" sz="1800" dirty="0">
                <a:latin typeface="Aharoni" panose="02010803020104030203" pitchFamily="2" charset="-79"/>
                <a:cs typeface="Aharoni" panose="02010803020104030203" pitchFamily="2" charset="-79"/>
              </a:rPr>
              <a:t>DATA SIZE (YEAR)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71CD15-E99A-C64D-9358-4BB2BB276FF6}"/>
              </a:ext>
            </a:extLst>
          </p:cNvPr>
          <p:cNvSpPr txBox="1"/>
          <p:nvPr/>
        </p:nvSpPr>
        <p:spPr>
          <a:xfrm>
            <a:off x="1062098" y="4885913"/>
            <a:ext cx="4141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SEASONALITY OF </a:t>
            </a:r>
            <a:r>
              <a:rPr lang="en-US" sz="1800" dirty="0">
                <a:latin typeface="Aharoni" panose="02010803020104030203" pitchFamily="2" charset="-79"/>
                <a:cs typeface="Aharoni" panose="02010803020104030203" pitchFamily="2" charset="-79"/>
              </a:rPr>
              <a:t>REQUESTS (DAY)</a:t>
            </a:r>
          </a:p>
        </p:txBody>
      </p:sp>
    </p:spTree>
    <p:extLst>
      <p:ext uri="{BB962C8B-B14F-4D97-AF65-F5344CB8AC3E}">
        <p14:creationId xmlns:p14="http://schemas.microsoft.com/office/powerpoint/2010/main" val="1427175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NEXT IDEA: TENANTS</a:t>
            </a:r>
          </a:p>
        </p:txBody>
      </p:sp>
      <p:pic>
        <p:nvPicPr>
          <p:cNvPr id="5" name="Picture 2" descr="Képtalálat a következőre: „virtual machine”">
            <a:extLst>
              <a:ext uri="{FF2B5EF4-FFF2-40B4-BE49-F238E27FC236}">
                <a16:creationId xmlns:a16="http://schemas.microsoft.com/office/drawing/2014/main" id="{22D20A36-16D4-4D50-9ABD-61DF0FB63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163" y="2508598"/>
            <a:ext cx="523875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0124DC-4E20-B241-BFA3-0B422C6F216C}"/>
              </a:ext>
            </a:extLst>
          </p:cNvPr>
          <p:cNvSpPr txBox="1"/>
          <p:nvPr/>
        </p:nvSpPr>
        <p:spPr>
          <a:xfrm>
            <a:off x="4464629" y="5239202"/>
            <a:ext cx="6106389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RESOURCE RENTING </a:t>
            </a:r>
            <a:r>
              <a:rPr lang="en-US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(DATA CENTERS)</a:t>
            </a:r>
            <a:b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DYNAMIC RESOURCE ALLOCATION </a:t>
            </a:r>
            <a:r>
              <a:rPr lang="en-US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(VIRTUALIZATION)</a:t>
            </a:r>
            <a:endParaRPr lang="en-US" sz="1800" dirty="0">
              <a:solidFill>
                <a:srgbClr val="2FBDD5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8773554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VIRTUALIZATION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84029" y="1514554"/>
            <a:ext cx="6790642" cy="39703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ISSUES </a:t>
            </a:r>
          </a:p>
          <a:p>
            <a:endParaRPr lang="en-US" sz="36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600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COSTLY</a:t>
            </a:r>
          </a:p>
          <a:p>
            <a:r>
              <a:rPr lang="en-US" sz="3600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COMPLICATED </a:t>
            </a:r>
          </a:p>
          <a:p>
            <a:r>
              <a:rPr lang="en-US" sz="3600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HARD TO SCALE</a:t>
            </a:r>
          </a:p>
          <a:p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SECURITY: PRIVATE VS PUBLIC </a:t>
            </a:r>
          </a:p>
          <a:p>
            <a:endParaRPr lang="en-US" sz="3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465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NEXT IDEA: CLOUD</a:t>
            </a:r>
          </a:p>
        </p:txBody>
      </p:sp>
      <p:pic>
        <p:nvPicPr>
          <p:cNvPr id="4" name="Picture 3" descr="Képtalálat a következőre: „cloud”">
            <a:extLst>
              <a:ext uri="{FF2B5EF4-FFF2-40B4-BE49-F238E27FC236}">
                <a16:creationId xmlns:a16="http://schemas.microsoft.com/office/drawing/2014/main" id="{A2712DD4-8E24-4A20-9487-C6D83925A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2553" y="1650448"/>
            <a:ext cx="6166893" cy="4091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83629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USE CASE - AMAZON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01902" y="4348421"/>
            <a:ext cx="398088" cy="6124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453336" y="4348420"/>
            <a:ext cx="398088" cy="6124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87820" y="4348420"/>
            <a:ext cx="398088" cy="61244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628" y="1235361"/>
            <a:ext cx="1055430" cy="86413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927712" y="5054432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NODE 1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012535" y="5054432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NODE 2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79146" y="5054432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NODE 3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210309" y="5054432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NODE 4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546207" y="2381084"/>
            <a:ext cx="6409245" cy="3398032"/>
          </a:xfrm>
          <a:custGeom>
            <a:avLst/>
            <a:gdLst>
              <a:gd name="connsiteX0" fmla="*/ 2816486 w 6409245"/>
              <a:gd name="connsiteY0" fmla="*/ 57797 h 3398032"/>
              <a:gd name="connsiteX1" fmla="*/ 6226258 w 6409245"/>
              <a:gd name="connsiteY1" fmla="*/ 1570403 h 3398032"/>
              <a:gd name="connsiteX2" fmla="*/ 5704964 w 6409245"/>
              <a:gd name="connsiteY2" fmla="*/ 2604444 h 3398032"/>
              <a:gd name="connsiteX3" fmla="*/ 3645428 w 6409245"/>
              <a:gd name="connsiteY3" fmla="*/ 3279562 h 3398032"/>
              <a:gd name="connsiteX4" fmla="*/ 235656 w 6409245"/>
              <a:gd name="connsiteY4" fmla="*/ 3211196 h 3398032"/>
              <a:gd name="connsiteX5" fmla="*/ 483484 w 6409245"/>
              <a:gd name="connsiteY5" fmla="*/ 1459308 h 3398032"/>
              <a:gd name="connsiteX6" fmla="*/ 2004635 w 6409245"/>
              <a:gd name="connsiteY6" fmla="*/ 425267 h 3398032"/>
              <a:gd name="connsiteX7" fmla="*/ 2816486 w 6409245"/>
              <a:gd name="connsiteY7" fmla="*/ 57797 h 3398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9245" h="3398032">
                <a:moveTo>
                  <a:pt x="2816486" y="57797"/>
                </a:moveTo>
                <a:cubicBezTo>
                  <a:pt x="3520090" y="248653"/>
                  <a:pt x="5744845" y="1145962"/>
                  <a:pt x="6226258" y="1570403"/>
                </a:cubicBezTo>
                <a:cubicBezTo>
                  <a:pt x="6707671" y="1994844"/>
                  <a:pt x="6135102" y="2319584"/>
                  <a:pt x="5704964" y="2604444"/>
                </a:cubicBezTo>
                <a:cubicBezTo>
                  <a:pt x="5274826" y="2889304"/>
                  <a:pt x="4556979" y="3178437"/>
                  <a:pt x="3645428" y="3279562"/>
                </a:cubicBezTo>
                <a:cubicBezTo>
                  <a:pt x="2733877" y="3380687"/>
                  <a:pt x="762647" y="3514572"/>
                  <a:pt x="235656" y="3211196"/>
                </a:cubicBezTo>
                <a:cubicBezTo>
                  <a:pt x="-291335" y="2907820"/>
                  <a:pt x="188654" y="1923629"/>
                  <a:pt x="483484" y="1459308"/>
                </a:cubicBezTo>
                <a:cubicBezTo>
                  <a:pt x="778314" y="994987"/>
                  <a:pt x="1620074" y="660276"/>
                  <a:pt x="2004635" y="425267"/>
                </a:cubicBezTo>
                <a:cubicBezTo>
                  <a:pt x="2389196" y="190258"/>
                  <a:pt x="2112882" y="-133059"/>
                  <a:pt x="2816486" y="57797"/>
                </a:cubicBezTo>
                <a:close/>
              </a:path>
            </a:pathLst>
          </a:custGeom>
          <a:noFill/>
          <a:ln>
            <a:solidFill>
              <a:srgbClr val="2FBD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3083343" y="2090947"/>
            <a:ext cx="8546" cy="107957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7" idx="0"/>
          </p:cNvCxnSpPr>
          <p:nvPr/>
        </p:nvCxnSpPr>
        <p:spPr>
          <a:xfrm flipH="1">
            <a:off x="1500947" y="3789426"/>
            <a:ext cx="1582397" cy="55899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endCxn id="8" idx="0"/>
          </p:cNvCxnSpPr>
          <p:nvPr/>
        </p:nvCxnSpPr>
        <p:spPr>
          <a:xfrm flipH="1">
            <a:off x="2517897" y="3791515"/>
            <a:ext cx="573993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9" idx="0"/>
          </p:cNvCxnSpPr>
          <p:nvPr/>
        </p:nvCxnSpPr>
        <p:spPr>
          <a:xfrm>
            <a:off x="3091890" y="3791515"/>
            <a:ext cx="560491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10" idx="0"/>
          </p:cNvCxnSpPr>
          <p:nvPr/>
        </p:nvCxnSpPr>
        <p:spPr>
          <a:xfrm>
            <a:off x="3091890" y="3791515"/>
            <a:ext cx="1694975" cy="55690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18852" y="4348420"/>
            <a:ext cx="398088" cy="61244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763" y="3179071"/>
            <a:ext cx="608766" cy="608766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7336957" y="4348420"/>
            <a:ext cx="406553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8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5% </a:t>
            </a:r>
            <a:r>
              <a:rPr lang="en-US" sz="54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utilized</a:t>
            </a:r>
            <a:endParaRPr lang="en-US" sz="54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543080" y="138115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…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518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Képtalálat a következőre: „amazon”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70"/>
          <a:stretch/>
        </p:blipFill>
        <p:spPr bwMode="auto">
          <a:xfrm>
            <a:off x="3617276" y="1546153"/>
            <a:ext cx="4762500" cy="3144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Képtalálat a következőre: „cloud”">
            <a:extLst>
              <a:ext uri="{FF2B5EF4-FFF2-40B4-BE49-F238E27FC236}">
                <a16:creationId xmlns:a16="http://schemas.microsoft.com/office/drawing/2014/main" id="{A2712DD4-8E24-4A20-9487-C6D83925AB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7" b="6998"/>
          <a:stretch/>
        </p:blipFill>
        <p:spPr bwMode="auto">
          <a:xfrm>
            <a:off x="2915079" y="1382528"/>
            <a:ext cx="6166893" cy="347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CLOUD</a:t>
            </a:r>
          </a:p>
        </p:txBody>
      </p:sp>
      <p:sp>
        <p:nvSpPr>
          <p:cNvPr id="2" name="Rectangle 1"/>
          <p:cNvSpPr/>
          <p:nvPr/>
        </p:nvSpPr>
        <p:spPr>
          <a:xfrm>
            <a:off x="5204076" y="4854462"/>
            <a:ext cx="158889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2006</a:t>
            </a:r>
          </a:p>
        </p:txBody>
      </p:sp>
    </p:spTree>
    <p:extLst>
      <p:ext uri="{BB962C8B-B14F-4D97-AF65-F5344CB8AC3E}">
        <p14:creationId xmlns:p14="http://schemas.microsoft.com/office/powerpoint/2010/main" val="3284789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CLOUD?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B61D00-1876-49C5-B15B-8E02C5DED567}"/>
              </a:ext>
            </a:extLst>
          </p:cNvPr>
          <p:cNvSpPr/>
          <p:nvPr/>
        </p:nvSpPr>
        <p:spPr>
          <a:xfrm>
            <a:off x="2291838" y="4061249"/>
            <a:ext cx="761509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Arial Black" panose="020B0A04020102020204" pitchFamily="34" charset="0"/>
              </a:rPr>
              <a:t>A PIECE OF SOFTWARE WHICH OFFERS:</a:t>
            </a:r>
          </a:p>
          <a:p>
            <a:pPr algn="ctr"/>
            <a:endParaRPr lang="en-US" sz="2400" dirty="0">
              <a:latin typeface="Arial Black" panose="020B0A04020102020204" pitchFamily="34" charset="0"/>
            </a:endParaRPr>
          </a:p>
          <a:p>
            <a:pPr algn="ctr"/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TOOLS</a:t>
            </a:r>
            <a:r>
              <a:rPr lang="en-US" sz="2400" dirty="0">
                <a:latin typeface="Arial Black" panose="020B0A04020102020204" pitchFamily="34" charset="0"/>
              </a:rPr>
              <a:t> TO </a:t>
            </a:r>
            <a:r>
              <a:rPr lang="en-US" sz="2400" dirty="0">
                <a:solidFill>
                  <a:srgbClr val="00B050"/>
                </a:solidFill>
                <a:latin typeface="Arial Black" panose="020B0A04020102020204" pitchFamily="34" charset="0"/>
              </a:rPr>
              <a:t>REMOTELY</a:t>
            </a:r>
            <a:r>
              <a:rPr lang="en-US" sz="2400" dirty="0">
                <a:latin typeface="Arial Black" panose="020B0A04020102020204" pitchFamily="34" charset="0"/>
              </a:rPr>
              <a:t> AND </a:t>
            </a:r>
            <a:r>
              <a:rPr lang="en-US" sz="2400" dirty="0">
                <a:solidFill>
                  <a:srgbClr val="00B050"/>
                </a:solidFill>
                <a:latin typeface="Arial Black" panose="020B0A04020102020204" pitchFamily="34" charset="0"/>
              </a:rPr>
              <a:t>SIMPLY</a:t>
            </a:r>
            <a:r>
              <a:rPr lang="en-US" sz="2400" dirty="0">
                <a:latin typeface="Arial Black" panose="020B0A04020102020204" pitchFamily="34" charset="0"/>
              </a:rPr>
              <a:t> HANDLE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Arial Black" panose="020B0A04020102020204" pitchFamily="34" charset="0"/>
              </a:rPr>
              <a:t>VIRTUAL</a:t>
            </a:r>
            <a:r>
              <a:rPr lang="en-US" sz="2400" dirty="0">
                <a:latin typeface="Arial Black" panose="020B0A04020102020204" pitchFamily="34" charset="0"/>
              </a:rPr>
              <a:t> HARDWARE AND/OR SOFTWARE.</a:t>
            </a:r>
          </a:p>
        </p:txBody>
      </p:sp>
      <p:pic>
        <p:nvPicPr>
          <p:cNvPr id="7" name="Picture 6" descr="Képtalálat a következőre: „cloud”">
            <a:extLst>
              <a:ext uri="{FF2B5EF4-FFF2-40B4-BE49-F238E27FC236}">
                <a16:creationId xmlns:a16="http://schemas.microsoft.com/office/drawing/2014/main" id="{A2712DD4-8E24-4A20-9487-C6D83925A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3089" y="1543987"/>
            <a:ext cx="2977286" cy="197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6348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FURTHER BENEFITS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4E673D-D8F0-4F3E-99FB-2EE47032DD38}"/>
              </a:ext>
            </a:extLst>
          </p:cNvPr>
          <p:cNvSpPr/>
          <p:nvPr/>
        </p:nvSpPr>
        <p:spPr>
          <a:xfrm>
            <a:off x="261809" y="932688"/>
            <a:ext cx="984013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6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600" dirty="0" err="1">
                <a:latin typeface="Aharoni" panose="02010803020104030203" pitchFamily="2" charset="-79"/>
                <a:cs typeface="Aharoni" panose="02010803020104030203" pitchFamily="2" charset="-79"/>
              </a:rPr>
              <a:t>XAAS</a:t>
            </a:r>
            <a:endParaRPr lang="en-US" sz="36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1"/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IAAS – </a:t>
            </a:r>
            <a:r>
              <a:rPr lang="en-US" sz="36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Infrastructure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as a service	</a:t>
            </a:r>
          </a:p>
          <a:p>
            <a:pPr lvl="1"/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PAAS – </a:t>
            </a:r>
            <a:r>
              <a:rPr lang="en-US" sz="36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Platform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as a service</a:t>
            </a:r>
          </a:p>
          <a:p>
            <a:pPr lvl="1"/>
            <a:r>
              <a:rPr lang="en-US" sz="3600" dirty="0" err="1">
                <a:latin typeface="Aharoni" panose="02010803020104030203" pitchFamily="2" charset="-79"/>
                <a:cs typeface="Aharoni" panose="02010803020104030203" pitchFamily="2" charset="-79"/>
              </a:rPr>
              <a:t>STAAS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– </a:t>
            </a:r>
            <a:r>
              <a:rPr lang="en-US" sz="36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Storage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as a service</a:t>
            </a:r>
          </a:p>
          <a:p>
            <a:pPr lvl="1"/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SAAS – </a:t>
            </a:r>
            <a:r>
              <a:rPr lang="en-US" sz="36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Software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as a service </a:t>
            </a:r>
          </a:p>
          <a:p>
            <a:pPr lvl="1"/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DAAS – </a:t>
            </a:r>
            <a:r>
              <a:rPr lang="en-US" sz="36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Database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as a services 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Serverless</a:t>
            </a:r>
          </a:p>
        </p:txBody>
      </p:sp>
    </p:spTree>
    <p:extLst>
      <p:ext uri="{BB962C8B-B14F-4D97-AF65-F5344CB8AC3E}">
        <p14:creationId xmlns:p14="http://schemas.microsoft.com/office/powerpoint/2010/main" val="1488703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RDBMS</a:t>
            </a:r>
          </a:p>
        </p:txBody>
      </p:sp>
      <p:sp>
        <p:nvSpPr>
          <p:cNvPr id="2" name="Rectangle 1"/>
          <p:cNvSpPr/>
          <p:nvPr/>
        </p:nvSpPr>
        <p:spPr>
          <a:xfrm>
            <a:off x="1775850" y="1121578"/>
            <a:ext cx="7994466" cy="833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78837E-4B5B-4AF9-9615-5F3FA62691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9" t="1362" r="1235" b="1640"/>
          <a:stretch/>
        </p:blipFill>
        <p:spPr>
          <a:xfrm>
            <a:off x="1550303" y="1290372"/>
            <a:ext cx="9000110" cy="464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306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CLOUD PROVIDERS</a:t>
            </a:r>
          </a:p>
        </p:txBody>
      </p:sp>
      <p:pic>
        <p:nvPicPr>
          <p:cNvPr id="3074" name="Picture 2" descr="KÃ©ptalÃ¡lat a kÃ¶vetkezÅre: âawsâ">
            <a:extLst>
              <a:ext uri="{FF2B5EF4-FFF2-40B4-BE49-F238E27FC236}">
                <a16:creationId xmlns:a16="http://schemas.microsoft.com/office/drawing/2014/main" id="{2AFC9629-7F4A-4FB4-BEB0-B866AD0B8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744" y="1554134"/>
            <a:ext cx="3911771" cy="205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KÃ©ptalÃ¡lat a kÃ¶vetkezÅre: âgoogle cloudâ">
            <a:extLst>
              <a:ext uri="{FF2B5EF4-FFF2-40B4-BE49-F238E27FC236}">
                <a16:creationId xmlns:a16="http://schemas.microsoft.com/office/drawing/2014/main" id="{9CF29303-DF53-4D52-A9F1-38AA32B3D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2242" y="1615780"/>
            <a:ext cx="2928837" cy="1758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KÃ©ptalÃ¡lat a kÃ¶vetkezÅre: âMicrosoft Azureâ">
            <a:extLst>
              <a:ext uri="{FF2B5EF4-FFF2-40B4-BE49-F238E27FC236}">
                <a16:creationId xmlns:a16="http://schemas.microsoft.com/office/drawing/2014/main" id="{180D10BC-640D-4B19-AD42-579341F1E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0444" y="4057190"/>
            <a:ext cx="3331376" cy="1850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5506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NEXT IDEA: BUILD NEW TOOLS</a:t>
            </a:r>
          </a:p>
        </p:txBody>
      </p:sp>
      <p:pic>
        <p:nvPicPr>
          <p:cNvPr id="5122" name="Picture 2" descr="KÃ©ptalÃ¡lat a kÃ¶vetkezÅre: ânosql Azureâ">
            <a:extLst>
              <a:ext uri="{FF2B5EF4-FFF2-40B4-BE49-F238E27FC236}">
                <a16:creationId xmlns:a16="http://schemas.microsoft.com/office/drawing/2014/main" id="{3CF003A4-88C9-4C8B-B6EF-0AD33F421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5405" y="2320954"/>
            <a:ext cx="3489230" cy="2348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40417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RDBMS IN A NEW PERSPECTIVE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85196" y="1982450"/>
            <a:ext cx="282160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RDBMS</a:t>
            </a:r>
          </a:p>
          <a:p>
            <a:pPr algn="ctr"/>
            <a:endParaRPr lang="en-US" sz="2800" dirty="0">
              <a:solidFill>
                <a:srgbClr val="444444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C4AEE2-01F0-4BF2-8C57-F42D175E9F46}"/>
              </a:ext>
            </a:extLst>
          </p:cNvPr>
          <p:cNvSpPr/>
          <p:nvPr/>
        </p:nvSpPr>
        <p:spPr>
          <a:xfrm>
            <a:off x="2650685" y="3582263"/>
            <a:ext cx="71910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= </a:t>
            </a:r>
            <a:r>
              <a:rPr lang="en-US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DESIGNED FOR OPERATIONS</a:t>
            </a:r>
          </a:p>
          <a:p>
            <a:pPr algn="ctr"/>
            <a:endParaRPr lang="en-US" dirty="0">
              <a:solidFill>
                <a:srgbClr val="444444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en-US" dirty="0">
                <a:solidFill>
                  <a:srgbClr val="44444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= </a:t>
            </a:r>
            <a:r>
              <a:rPr lang="en-US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DESIGNED TO BE PERFECT </a:t>
            </a:r>
            <a:r>
              <a:rPr lang="en-US" dirty="0">
                <a:solidFill>
                  <a:srgbClr val="44444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 EVERY SITUATION</a:t>
            </a:r>
          </a:p>
        </p:txBody>
      </p:sp>
    </p:spTree>
    <p:extLst>
      <p:ext uri="{BB962C8B-B14F-4D97-AF65-F5344CB8AC3E}">
        <p14:creationId xmlns:p14="http://schemas.microsoft.com/office/powerpoint/2010/main" val="22689171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pc="-200" dirty="0">
                <a:solidFill>
                  <a:srgbClr val="999999"/>
                </a:solidFill>
              </a:rPr>
              <a:t>CHARACTERISTICS OF RDBMS</a:t>
            </a:r>
          </a:p>
        </p:txBody>
      </p:sp>
      <p:sp>
        <p:nvSpPr>
          <p:cNvPr id="3" name="Rectangle 2"/>
          <p:cNvSpPr/>
          <p:nvPr/>
        </p:nvSpPr>
        <p:spPr>
          <a:xfrm>
            <a:off x="285605" y="1614858"/>
            <a:ext cx="11596953" cy="45704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Consistency 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is always guaranteed </a:t>
            </a:r>
          </a:p>
          <a:p>
            <a:pPr marL="514350" indent="-514350">
              <a:buAutoNum type="arabicPeriod"/>
            </a:pPr>
            <a:endParaRPr lang="en-US" sz="2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Consistency over </a:t>
            </a:r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availability</a:t>
            </a:r>
          </a:p>
          <a:p>
            <a:pPr marL="514350" indent="-514350">
              <a:buAutoNum type="arabicPeriod"/>
            </a:pPr>
            <a:endParaRPr lang="en-US" sz="2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Fully available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or not 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available at all</a:t>
            </a:r>
            <a:endParaRPr lang="en-US" sz="2800" dirty="0">
              <a:solidFill>
                <a:schemeClr val="tx1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US" sz="2800" dirty="0">
              <a:solidFill>
                <a:schemeClr val="tx1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…</a:t>
            </a:r>
          </a:p>
          <a:p>
            <a:pPr marL="514350" indent="-514350">
              <a:buAutoNum type="arabicPeriod"/>
            </a:pPr>
            <a:endParaRPr lang="en-US" sz="2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r"/>
            <a:r>
              <a:rPr lang="en-US" sz="1100" dirty="0">
                <a:solidFill>
                  <a:schemeClr val="bg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FOR MORE READ ABOUT: ACID &amp; CAP</a:t>
            </a:r>
          </a:p>
          <a:p>
            <a:endParaRPr lang="en-US" sz="2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US" sz="28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7355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DO WE REALLY NEED RDBMS PERFECTION?</a:t>
            </a:r>
          </a:p>
        </p:txBody>
      </p:sp>
      <p:pic>
        <p:nvPicPr>
          <p:cNvPr id="5" name="Picture 2" descr="http://athenacinema.com/wp-content/uploads/2012/09/monty-python-and-the-holy-grail-original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711" y="1689181"/>
            <a:ext cx="7508578" cy="422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84642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CAN WE GO BEYOND TABULAR DATA?</a:t>
            </a:r>
          </a:p>
        </p:txBody>
      </p:sp>
      <p:pic>
        <p:nvPicPr>
          <p:cNvPr id="8194" name="Picture 2" descr="Képtalálat a következőre: „graph network”">
            <a:extLst>
              <a:ext uri="{FF2B5EF4-FFF2-40B4-BE49-F238E27FC236}">
                <a16:creationId xmlns:a16="http://schemas.microsoft.com/office/drawing/2014/main" id="{AF2B76A2-6704-40F1-A33F-92037C5D3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061" y="3293376"/>
            <a:ext cx="4842466" cy="309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éptalálat a következőre: „hierarchical data”">
            <a:extLst>
              <a:ext uri="{FF2B5EF4-FFF2-40B4-BE49-F238E27FC236}">
                <a16:creationId xmlns:a16="http://schemas.microsoft.com/office/drawing/2014/main" id="{65F3815E-A201-4861-87AB-7FB0487F7B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16"/>
          <a:stretch/>
        </p:blipFill>
        <p:spPr bwMode="auto">
          <a:xfrm>
            <a:off x="4632063" y="1076579"/>
            <a:ext cx="3624118" cy="3660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Képtalálat a következőre: „document data”">
            <a:extLst>
              <a:ext uri="{FF2B5EF4-FFF2-40B4-BE49-F238E27FC236}">
                <a16:creationId xmlns:a16="http://schemas.microsoft.com/office/drawing/2014/main" id="{67E10EDE-6451-4356-9FD3-64FD77E4ED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14" t="11597"/>
          <a:stretch/>
        </p:blipFill>
        <p:spPr bwMode="auto">
          <a:xfrm>
            <a:off x="985717" y="1359992"/>
            <a:ext cx="1821578" cy="182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Képtalálat a következőre: „hierarchical clustering”">
            <a:extLst>
              <a:ext uri="{FF2B5EF4-FFF2-40B4-BE49-F238E27FC236}">
                <a16:creationId xmlns:a16="http://schemas.microsoft.com/office/drawing/2014/main" id="{2715223E-0105-4FA9-8CF3-52B9180608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9" t="10085" b="14952"/>
          <a:stretch/>
        </p:blipFill>
        <p:spPr bwMode="auto">
          <a:xfrm>
            <a:off x="755470" y="3792186"/>
            <a:ext cx="3649432" cy="2254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Képtalálat a következőre: „iot time series data”">
            <a:extLst>
              <a:ext uri="{FF2B5EF4-FFF2-40B4-BE49-F238E27FC236}">
                <a16:creationId xmlns:a16="http://schemas.microsoft.com/office/drawing/2014/main" id="{31031679-AB5A-4A9A-A5C5-090F60BF74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5" t="39044" b="8119"/>
          <a:stretch/>
        </p:blipFill>
        <p:spPr bwMode="auto">
          <a:xfrm>
            <a:off x="8977906" y="1501575"/>
            <a:ext cx="2791010" cy="1357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2989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DO WE NEED THOSE RIGID SCHEMAS?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81908B2-E60F-40E4-83B8-78A56AE82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3658" y="1532455"/>
            <a:ext cx="5762082" cy="444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0438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SPECIALIZED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940" y="1624786"/>
            <a:ext cx="2895772" cy="28957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511756" y="4658678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RDBMS</a:t>
            </a:r>
            <a:endParaRPr lang="en-US" sz="3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523894" y="1530998"/>
            <a:ext cx="2905347" cy="1077218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3429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0B050"/>
                </a:solidFill>
                <a:latin typeface="Arial Black" panose="020B0A04020102020204" pitchFamily="34" charset="0"/>
              </a:rPr>
              <a:t>NEW TOOLS</a:t>
            </a:r>
          </a:p>
          <a:p>
            <a:endParaRPr lang="en-US" sz="3200" b="1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pic>
        <p:nvPicPr>
          <p:cNvPr id="9" name="Picture 8" descr="http://i.dailymail.co.uk/i/pix/2008/10/24/article-1080120-02387CD5000005DC-859_468x51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8076" y="2335982"/>
            <a:ext cx="2476984" cy="2709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43430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s3.amazonaws.com/auteurs_production/images/film/monty-pythons-life-of-brian/w1280/monty-pythons-life-of-bria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 rot="271984">
            <a:off x="3038275" y="5417331"/>
            <a:ext cx="670017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BIG DATA, NOSQL</a:t>
            </a:r>
            <a:r>
              <a:rPr lang="hu-HU" sz="4400" dirty="0">
                <a:solidFill>
                  <a:schemeClr val="bg1"/>
                </a:solidFill>
                <a:latin typeface="Arial Black" panose="020B0A04020102020204" pitchFamily="34" charset="0"/>
              </a:rPr>
              <a:t>, …</a:t>
            </a:r>
            <a:endParaRPr 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56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NOSQL</a:t>
            </a:r>
          </a:p>
        </p:txBody>
      </p:sp>
      <p:sp>
        <p:nvSpPr>
          <p:cNvPr id="2" name="Rectangle 1"/>
          <p:cNvSpPr/>
          <p:nvPr/>
        </p:nvSpPr>
        <p:spPr>
          <a:xfrm>
            <a:off x="1775850" y="1121578"/>
            <a:ext cx="7994466" cy="833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E3851E-04A4-4607-B086-FF416760C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324865"/>
            <a:ext cx="9144000" cy="483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58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BIG DATA</a:t>
            </a:r>
          </a:p>
        </p:txBody>
      </p:sp>
      <p:sp>
        <p:nvSpPr>
          <p:cNvPr id="2" name="Rectangle 1"/>
          <p:cNvSpPr/>
          <p:nvPr/>
        </p:nvSpPr>
        <p:spPr>
          <a:xfrm>
            <a:off x="1775850" y="1121578"/>
            <a:ext cx="7994466" cy="833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80FCA4-7763-4F16-B863-7385A63505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4" t="1520" r="2755" b="2025"/>
          <a:stretch/>
        </p:blipFill>
        <p:spPr>
          <a:xfrm>
            <a:off x="1595945" y="1332145"/>
            <a:ext cx="9000109" cy="474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905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DATA SYSTEM REVOLUTION IN LATE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2000’S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775850" y="1121578"/>
            <a:ext cx="7994466" cy="833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8" name="Picture 2" descr="Képtalálat a következőre: „NEW KIDS ON THE BLOCK 80'”">
            <a:extLst>
              <a:ext uri="{FF2B5EF4-FFF2-40B4-BE49-F238E27FC236}">
                <a16:creationId xmlns:a16="http://schemas.microsoft.com/office/drawing/2014/main" id="{21FF2E35-366B-462F-AAE2-A3EE76BDE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537" y="1387143"/>
            <a:ext cx="5114925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396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75850" y="1121578"/>
            <a:ext cx="7994466" cy="833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 descr="A large poster of a website&#10;&#10;Description automatically generated with medium confidence">
            <a:extLst>
              <a:ext uri="{FF2B5EF4-FFF2-40B4-BE49-F238E27FC236}">
                <a16:creationId xmlns:a16="http://schemas.microsoft.com/office/drawing/2014/main" id="{CEB4FA83-6E18-CEE3-46B6-C50ABCFB7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07" y="271230"/>
            <a:ext cx="11924985" cy="611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939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CATALYSTS OF CHANGE</a:t>
            </a:r>
          </a:p>
        </p:txBody>
      </p:sp>
      <p:pic>
        <p:nvPicPr>
          <p:cNvPr id="2050" name="Picture 2" descr="Képtalálat a következőre: „big data”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954" y="1471788"/>
            <a:ext cx="2510496" cy="143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284246" y="3184644"/>
            <a:ext cx="23439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Tx/>
            </a:pPr>
            <a:r>
              <a:rPr lang="en-US" sz="2800" spc="-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SOCIAL MEDIA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321ED7-43F4-634D-8A72-BFDB88EA34ED}"/>
              </a:ext>
            </a:extLst>
          </p:cNvPr>
          <p:cNvSpPr/>
          <p:nvPr/>
        </p:nvSpPr>
        <p:spPr>
          <a:xfrm>
            <a:off x="6872365" y="3184644"/>
            <a:ext cx="31935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buClrTx/>
            </a:pPr>
            <a:r>
              <a:rPr lang="en-US" sz="2800" spc="-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MOBILITY</a:t>
            </a:r>
          </a:p>
        </p:txBody>
      </p:sp>
      <p:pic>
        <p:nvPicPr>
          <p:cNvPr id="7" name="Picture 2" descr="Képtalálat a következőre: „internet of things”">
            <a:extLst>
              <a:ext uri="{FF2B5EF4-FFF2-40B4-BE49-F238E27FC236}">
                <a16:creationId xmlns:a16="http://schemas.microsoft.com/office/drawing/2014/main" id="{561A6997-2C9C-EF42-A420-D22F7773F7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891511" y="1332591"/>
            <a:ext cx="5155301" cy="1717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693FDF4-F269-5449-A022-FFC440D9B6B9}"/>
              </a:ext>
            </a:extLst>
          </p:cNvPr>
          <p:cNvSpPr/>
          <p:nvPr/>
        </p:nvSpPr>
        <p:spPr>
          <a:xfrm>
            <a:off x="281568" y="5901141"/>
            <a:ext cx="4349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Tx/>
            </a:pPr>
            <a:r>
              <a:rPr lang="en-US" sz="2800" spc="-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DIGITAL TRANSFORMATION</a:t>
            </a:r>
          </a:p>
        </p:txBody>
      </p:sp>
      <p:pic>
        <p:nvPicPr>
          <p:cNvPr id="9" name="Picture 2" descr="Képtalálat a következőre: „omni channel”">
            <a:extLst>
              <a:ext uri="{FF2B5EF4-FFF2-40B4-BE49-F238E27FC236}">
                <a16:creationId xmlns:a16="http://schemas.microsoft.com/office/drawing/2014/main" id="{7BA03EFA-BD0B-2D43-8CF3-1994B47E8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954" y="4396947"/>
            <a:ext cx="2510496" cy="1375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s://upload.wikimedia.org/wikipedia/commons/c/c8/Industry_4.0.png">
            <a:extLst>
              <a:ext uri="{FF2B5EF4-FFF2-40B4-BE49-F238E27FC236}">
                <a16:creationId xmlns:a16="http://schemas.microsoft.com/office/drawing/2014/main" id="{B94A5C32-D3CB-7946-8AB0-D350DA43D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3378" y="4503560"/>
            <a:ext cx="2611564" cy="1268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705064C-7247-8743-80A4-35D12A39AA8E}"/>
              </a:ext>
            </a:extLst>
          </p:cNvPr>
          <p:cNvSpPr/>
          <p:nvPr/>
        </p:nvSpPr>
        <p:spPr>
          <a:xfrm>
            <a:off x="7050344" y="5901141"/>
            <a:ext cx="28376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Tx/>
            </a:pPr>
            <a:r>
              <a:rPr lang="en-US" sz="2800" spc="-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IoT  / INDUSTRY 4.0</a:t>
            </a:r>
          </a:p>
        </p:txBody>
      </p:sp>
    </p:spTree>
    <p:extLst>
      <p:ext uri="{BB962C8B-B14F-4D97-AF65-F5344CB8AC3E}">
        <p14:creationId xmlns:p14="http://schemas.microsoft.com/office/powerpoint/2010/main" val="802340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8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CHANGE AGENT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1769370" y="1311450"/>
            <a:ext cx="750566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600" spc="-200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sz="36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endParaRPr lang="en-US" sz="36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2050" name="Picture 2" descr="Képtalálat a következőre: „silicon valley movie”">
            <a:extLst>
              <a:ext uri="{FF2B5EF4-FFF2-40B4-BE49-F238E27FC236}">
                <a16:creationId xmlns:a16="http://schemas.microsoft.com/office/drawing/2014/main" id="{0A5F15E0-561B-4F8F-8BE9-492E70D330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0"/>
          <a:stretch/>
        </p:blipFill>
        <p:spPr bwMode="auto">
          <a:xfrm>
            <a:off x="5995175" y="1248597"/>
            <a:ext cx="4620871" cy="4859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4AC886E-2B37-424C-88C6-BA0109813193}"/>
              </a:ext>
            </a:extLst>
          </p:cNvPr>
          <p:cNvSpPr/>
          <p:nvPr/>
        </p:nvSpPr>
        <p:spPr>
          <a:xfrm>
            <a:off x="1026250" y="2921168"/>
            <a:ext cx="362791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spc="-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STARTUPS</a:t>
            </a:r>
            <a:endParaRPr lang="en-US" sz="6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92976317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5E3C081-4081-47AD-A9A6-9F18F525DA1D}">
  <ds:schemaRefs>
    <ds:schemaRef ds:uri="http://purl.org/dc/dcmitype/"/>
    <ds:schemaRef ds:uri="http://schemas.microsoft.com/sharepoint/v3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28353</TotalTime>
  <Words>512</Words>
  <Application>Microsoft Macintosh PowerPoint</Application>
  <PresentationFormat>Widescreen</PresentationFormat>
  <Paragraphs>243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Aharoni</vt:lpstr>
      <vt:lpstr>Arial</vt:lpstr>
      <vt:lpstr>Arial Black</vt:lpstr>
      <vt:lpstr>Calibri</vt:lpstr>
      <vt:lpstr>Lucida Grande</vt:lpstr>
      <vt:lpstr>Trebuchet MS</vt:lpstr>
      <vt:lpstr>Epam_PPT_Template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Laszlo Sallo</cp:lastModifiedBy>
  <cp:revision>1706</cp:revision>
  <cp:lastPrinted>2019-10-02T12:13:50Z</cp:lastPrinted>
  <dcterms:created xsi:type="dcterms:W3CDTF">2014-07-08T13:27:24Z</dcterms:created>
  <dcterms:modified xsi:type="dcterms:W3CDTF">2024-10-15T20:11:45Z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

<file path=docProps/thumbnail.jpeg>
</file>